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2" r:id="rId3"/>
    <p:sldId id="363" r:id="rId4"/>
    <p:sldId id="365" r:id="rId5"/>
    <p:sldId id="371" r:id="rId6"/>
    <p:sldId id="372" r:id="rId7"/>
    <p:sldId id="285" r:id="rId8"/>
    <p:sldId id="258" r:id="rId9"/>
    <p:sldId id="287" r:id="rId10"/>
  </p:sldIdLst>
  <p:sldSz cx="12192000" cy="6858000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B96A2-F6AD-4F15-BF3E-38414CACD252}" type="datetimeFigureOut">
              <a:rPr lang="hu-HU"/>
              <a:pPr>
                <a:defRPr/>
              </a:pPr>
              <a:t>2014.11.13.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3518F-DECE-45B8-A42A-7E197023378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074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1EE26-CDED-4E89-AA28-EC9B08504758}" type="datetimeFigureOut">
              <a:rPr lang="hu-HU"/>
              <a:pPr>
                <a:defRPr/>
              </a:pPr>
              <a:t>2014.11.13.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ACE9A-8CD8-440F-9F3A-949B85CD4B7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110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8015-61BF-435C-8270-63443FC15B07}" type="datetimeFigureOut">
              <a:rPr lang="hu-HU"/>
              <a:pPr>
                <a:defRPr/>
              </a:pPr>
              <a:t>2014.11.13.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F58B1-4003-4C18-9129-C21E15263C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292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AC76B-5275-45E9-8D7A-D9670D3DE57B}" type="datetimeFigureOut">
              <a:rPr lang="hu-HU"/>
              <a:pPr>
                <a:defRPr/>
              </a:pPr>
              <a:t>2014.11.13.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92F0A-09A5-4DF6-8C53-0000FAC0540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6276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4B024-D166-46F5-A7B9-5264B246E624}" type="datetimeFigureOut">
              <a:rPr lang="hu-HU"/>
              <a:pPr>
                <a:defRPr/>
              </a:pPr>
              <a:t>2014.11.13.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60883-FD5F-4D26-A6DC-FE9B8C5D0E3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81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9FC10-A453-43C6-B48B-7735C177838B}" type="datetimeFigureOut">
              <a:rPr lang="hu-HU"/>
              <a:pPr>
                <a:defRPr/>
              </a:pPr>
              <a:t>2014.11.13.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C8D1C-6EDC-4A89-968F-9B1B6EAAD86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893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F7373-91E0-4457-BD3B-789C7A1E2ACE}" type="datetimeFigureOut">
              <a:rPr lang="hu-HU"/>
              <a:pPr>
                <a:defRPr/>
              </a:pPr>
              <a:t>2014.11.13.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C6006-606D-46E7-B42A-0814BB48453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081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79B3-6823-4BEC-866F-9F25D7089105}" type="datetimeFigureOut">
              <a:rPr lang="hu-HU"/>
              <a:pPr>
                <a:defRPr/>
              </a:pPr>
              <a:t>2014.11.13.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43FC7-6D27-4CCB-95F1-1DAFD9303B1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804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9251-DAFF-48CC-8CBD-7A54AE7CB94E}" type="datetimeFigureOut">
              <a:rPr lang="hu-HU"/>
              <a:pPr>
                <a:defRPr/>
              </a:pPr>
              <a:t>2014.11.13.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3125E-EFB4-4074-8D73-523A924201F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228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08E6A-6928-4D79-95FC-F9FF8B453948}" type="datetimeFigureOut">
              <a:rPr lang="hu-HU"/>
              <a:pPr>
                <a:defRPr/>
              </a:pPr>
              <a:t>2014.11.13.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33EE7-7E4D-4F8E-84B4-C5A8E9278ED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2817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62A19-851A-49C5-AB58-A9E17A2209CD}" type="datetimeFigureOut">
              <a:rPr lang="hu-HU"/>
              <a:pPr>
                <a:defRPr/>
              </a:pPr>
              <a:t>2014.11.13.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B44E5-4111-4603-975D-39044B2BE00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267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DC4879-521B-4723-ADBB-7C4F2CCDB267}" type="datetimeFigureOut">
              <a:rPr lang="hu-HU"/>
              <a:pPr>
                <a:defRPr/>
              </a:pPr>
              <a:t>2014.11.13.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A1A4D1-7CB0-4C90-85C5-243D6F73008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1524000" y="315543"/>
            <a:ext cx="9144000" cy="2387600"/>
          </a:xfrm>
        </p:spPr>
        <p:txBody>
          <a:bodyPr/>
          <a:lstStyle/>
          <a:p>
            <a:r>
              <a:rPr lang="hu-HU" b="1" dirty="0"/>
              <a:t>Klasszikus héber nyelv 4.: Szintaxis</a:t>
            </a:r>
            <a:endParaRPr lang="hu-HU" altLang="hu-HU" b="1" dirty="0" smtClean="0"/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1524000" y="3294533"/>
            <a:ext cx="9144000" cy="1169894"/>
          </a:xfrm>
        </p:spPr>
        <p:txBody>
          <a:bodyPr/>
          <a:lstStyle/>
          <a:p>
            <a:r>
              <a:rPr lang="hu-HU" dirty="0" smtClean="0"/>
              <a:t>BBN-HEB11-204</a:t>
            </a:r>
          </a:p>
          <a:p>
            <a:r>
              <a:rPr lang="hu-HU" altLang="hu-HU" dirty="0" smtClean="0"/>
              <a:t>Koltai Kornélia, </a:t>
            </a:r>
            <a:r>
              <a:rPr lang="hu-HU" altLang="hu-HU" dirty="0" err="1" smtClean="0"/>
              <a:t>Biró</a:t>
            </a:r>
            <a:r>
              <a:rPr lang="hu-HU" altLang="hu-HU" dirty="0" smtClean="0"/>
              <a:t> Tamás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3805519" y="49619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i="1" dirty="0" smtClean="0"/>
              <a:t>2014. november 12.</a:t>
            </a:r>
            <a:endParaRPr lang="hu-H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/>
          <a:lstStyle/>
          <a:p>
            <a:r>
              <a:rPr lang="hu-HU" dirty="0" smtClean="0"/>
              <a:t>Félévközi ZH – 60 perc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239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Arnold &amp; </a:t>
            </a:r>
            <a:r>
              <a:rPr lang="hu-HU" dirty="0" err="1" smtClean="0"/>
              <a:t>Choi</a:t>
            </a:r>
            <a:r>
              <a:rPr lang="hu-HU" dirty="0" smtClean="0"/>
              <a:t> 3.5: </a:t>
            </a:r>
            <a:br>
              <a:rPr lang="hu-HU" dirty="0" smtClean="0"/>
            </a:br>
            <a:r>
              <a:rPr lang="hu-HU" i="1" dirty="0" err="1" smtClean="0"/>
              <a:t>waw</a:t>
            </a:r>
            <a:r>
              <a:rPr lang="hu-HU" dirty="0" err="1" smtClean="0"/>
              <a:t>-consecutivum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642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 err="1" smtClean="0"/>
              <a:t>Waw</a:t>
            </a:r>
            <a:r>
              <a:rPr lang="hu-HU" dirty="0" err="1" smtClean="0"/>
              <a:t>-consecutivum</a:t>
            </a:r>
            <a:r>
              <a:rPr lang="hu-HU" dirty="0" smtClean="0"/>
              <a:t> + imperfectum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hu-HU" dirty="0" err="1" smtClean="0"/>
              <a:t>Sequential</a:t>
            </a:r>
            <a:r>
              <a:rPr lang="hu-HU" dirty="0" smtClean="0"/>
              <a:t>: időbeli egymásutániság</a:t>
            </a:r>
          </a:p>
          <a:p>
            <a:pPr>
              <a:lnSpc>
                <a:spcPct val="110000"/>
              </a:lnSpc>
            </a:pPr>
            <a:r>
              <a:rPr lang="hu-HU" dirty="0" err="1" smtClean="0"/>
              <a:t>Consequential</a:t>
            </a:r>
            <a:r>
              <a:rPr lang="hu-HU" dirty="0" smtClean="0"/>
              <a:t>: logikai következmény</a:t>
            </a:r>
          </a:p>
          <a:p>
            <a:pPr>
              <a:lnSpc>
                <a:spcPct val="110000"/>
              </a:lnSpc>
            </a:pPr>
            <a:r>
              <a:rPr lang="hu-HU" dirty="0" err="1" smtClean="0"/>
              <a:t>Narratival</a:t>
            </a:r>
            <a:r>
              <a:rPr lang="hu-HU" dirty="0" smtClean="0"/>
              <a:t>: elbeszélés elindításaként</a:t>
            </a:r>
          </a:p>
          <a:p>
            <a:pPr>
              <a:lnSpc>
                <a:spcPct val="110000"/>
              </a:lnSpc>
            </a:pPr>
            <a:r>
              <a:rPr lang="hu-HU" dirty="0" err="1" smtClean="0"/>
              <a:t>Epexegetical</a:t>
            </a:r>
            <a:r>
              <a:rPr lang="hu-HU" dirty="0" smtClean="0"/>
              <a:t>: az előző mondat kiegészítése, bővítése, magyarázata…</a:t>
            </a:r>
          </a:p>
          <a:p>
            <a:pPr>
              <a:lnSpc>
                <a:spcPct val="110000"/>
              </a:lnSpc>
            </a:pPr>
            <a:r>
              <a:rPr lang="hu-HU" dirty="0" err="1" smtClean="0"/>
              <a:t>Dependent</a:t>
            </a:r>
            <a:r>
              <a:rPr lang="hu-HU" dirty="0" smtClean="0"/>
              <a:t>: (idő)határozói tagmondat után</a:t>
            </a:r>
          </a:p>
          <a:p>
            <a:pPr>
              <a:lnSpc>
                <a:spcPct val="110000"/>
              </a:lnSpc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8907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 err="1" smtClean="0"/>
              <a:t>Waw</a:t>
            </a:r>
            <a:r>
              <a:rPr lang="hu-HU" dirty="0" err="1" smtClean="0"/>
              <a:t>-consecutivum</a:t>
            </a:r>
            <a:r>
              <a:rPr lang="hu-HU" dirty="0" smtClean="0"/>
              <a:t> + </a:t>
            </a:r>
            <a:r>
              <a:rPr lang="hu-HU" dirty="0" err="1" smtClean="0"/>
              <a:t>perfectum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hu-HU" dirty="0" err="1" smtClean="0"/>
              <a:t>Sequential</a:t>
            </a:r>
            <a:r>
              <a:rPr lang="hu-HU" dirty="0" smtClean="0"/>
              <a:t>: időbeli egymásutániság</a:t>
            </a:r>
          </a:p>
          <a:p>
            <a:pPr>
              <a:lnSpc>
                <a:spcPct val="110000"/>
              </a:lnSpc>
            </a:pPr>
            <a:r>
              <a:rPr lang="hu-HU" dirty="0" err="1" smtClean="0"/>
              <a:t>Consequential</a:t>
            </a:r>
            <a:r>
              <a:rPr lang="hu-HU" dirty="0" smtClean="0"/>
              <a:t>: logikai következmény</a:t>
            </a:r>
          </a:p>
          <a:p>
            <a:pPr>
              <a:lnSpc>
                <a:spcPct val="110000"/>
              </a:lnSpc>
            </a:pPr>
            <a:r>
              <a:rPr lang="hu-HU" dirty="0" err="1" smtClean="0"/>
              <a:t>Volitional</a:t>
            </a:r>
            <a:r>
              <a:rPr lang="hu-HU" dirty="0" smtClean="0"/>
              <a:t>: kérés</a:t>
            </a:r>
            <a:r>
              <a:rPr lang="hu-HU" dirty="0"/>
              <a:t> </a:t>
            </a:r>
            <a:r>
              <a:rPr lang="hu-HU" dirty="0" smtClean="0"/>
              <a:t>vagy parancs</a:t>
            </a:r>
          </a:p>
          <a:p>
            <a:pPr>
              <a:lnSpc>
                <a:spcPct val="110000"/>
              </a:lnSpc>
            </a:pPr>
            <a:r>
              <a:rPr lang="hu-HU" dirty="0" err="1" smtClean="0"/>
              <a:t>Apodictic</a:t>
            </a:r>
            <a:r>
              <a:rPr lang="hu-HU" dirty="0" smtClean="0"/>
              <a:t>: feltétel után (</a:t>
            </a:r>
            <a:r>
              <a:rPr lang="hu-HU" i="1" dirty="0" smtClean="0"/>
              <a:t>akkor</a:t>
            </a:r>
            <a:r>
              <a:rPr lang="hu-HU" dirty="0" smtClean="0"/>
              <a:t>…)</a:t>
            </a:r>
          </a:p>
          <a:p>
            <a:pPr>
              <a:lnSpc>
                <a:spcPct val="110000"/>
              </a:lnSpc>
            </a:pPr>
            <a:endParaRPr lang="hu-HU" dirty="0" smtClean="0"/>
          </a:p>
          <a:p>
            <a:pPr>
              <a:lnSpc>
                <a:spcPct val="110000"/>
              </a:lnSpc>
            </a:pPr>
            <a:r>
              <a:rPr lang="hu-HU" dirty="0" smtClean="0"/>
              <a:t>Nem-kijelentő módú ige után (</a:t>
            </a:r>
            <a:r>
              <a:rPr lang="hu-HU" dirty="0" err="1" smtClean="0"/>
              <a:t>succession</a:t>
            </a:r>
            <a:r>
              <a:rPr lang="hu-HU" dirty="0" smtClean="0"/>
              <a:t>), </a:t>
            </a:r>
            <a:br>
              <a:rPr lang="hu-HU" dirty="0" smtClean="0"/>
            </a:br>
            <a:r>
              <a:rPr lang="hu-HU" dirty="0" smtClean="0"/>
              <a:t>vagy annak következtében, céljaként (</a:t>
            </a:r>
            <a:r>
              <a:rPr lang="hu-HU" dirty="0" err="1" smtClean="0"/>
              <a:t>purpose</a:t>
            </a:r>
            <a:r>
              <a:rPr lang="hu-H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11480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 err="1" smtClean="0"/>
              <a:t>Waw</a:t>
            </a:r>
            <a:r>
              <a:rPr lang="hu-HU" dirty="0" smtClean="0"/>
              <a:t> </a:t>
            </a:r>
            <a:r>
              <a:rPr lang="hu-HU" dirty="0" err="1" smtClean="0"/>
              <a:t>conjunctive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25625"/>
            <a:ext cx="10860741" cy="435133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hu-HU" dirty="0" smtClean="0"/>
              <a:t>Nem </a:t>
            </a:r>
            <a:r>
              <a:rPr lang="hu-HU" dirty="0" err="1" smtClean="0"/>
              <a:t>waw-consecutive</a:t>
            </a:r>
            <a:r>
              <a:rPr lang="hu-HU" dirty="0" smtClean="0"/>
              <a:t>: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Valamilyen ok miatt borul a narratív sorrend és a VSO szórend, ezért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a </a:t>
            </a:r>
            <a:r>
              <a:rPr lang="hu-HU" i="1" dirty="0" err="1" smtClean="0"/>
              <a:t>waw</a:t>
            </a:r>
            <a:r>
              <a:rPr lang="hu-HU" dirty="0" smtClean="0"/>
              <a:t> egy főnévhez kapcsolódik, amely az igét megelőzi.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Az ige morfológiája és szemantikája a </a:t>
            </a:r>
            <a:r>
              <a:rPr lang="hu-HU" dirty="0" err="1" smtClean="0"/>
              <a:t>waw-consect</a:t>
            </a:r>
            <a:r>
              <a:rPr lang="hu-HU" dirty="0" smtClean="0"/>
              <a:t>. nélküli paradigmát követi</a:t>
            </a:r>
          </a:p>
          <a:p>
            <a:pPr>
              <a:lnSpc>
                <a:spcPct val="110000"/>
              </a:lnSpc>
            </a:pPr>
            <a:r>
              <a:rPr lang="hu-HU" dirty="0" smtClean="0"/>
              <a:t>A narratív sorrend és a VSO szórend borul, mert:</a:t>
            </a:r>
          </a:p>
          <a:p>
            <a:pPr lvl="1">
              <a:lnSpc>
                <a:spcPct val="110000"/>
              </a:lnSpc>
            </a:pPr>
            <a:r>
              <a:rPr lang="hu-HU" dirty="0" err="1" smtClean="0"/>
              <a:t>Distinct</a:t>
            </a:r>
            <a:r>
              <a:rPr lang="hu-HU" dirty="0" smtClean="0"/>
              <a:t> </a:t>
            </a:r>
            <a:r>
              <a:rPr lang="hu-HU" dirty="0" err="1" smtClean="0"/>
              <a:t>subject</a:t>
            </a:r>
            <a:r>
              <a:rPr lang="hu-HU" dirty="0" smtClean="0"/>
              <a:t>: megváltozik a mondat alanya</a:t>
            </a:r>
          </a:p>
          <a:p>
            <a:pPr lvl="1">
              <a:lnSpc>
                <a:spcPct val="110000"/>
              </a:lnSpc>
            </a:pPr>
            <a:r>
              <a:rPr lang="hu-HU" dirty="0" err="1" smtClean="0"/>
              <a:t>Simultaneous</a:t>
            </a:r>
            <a:r>
              <a:rPr lang="hu-HU" dirty="0" smtClean="0"/>
              <a:t> </a:t>
            </a:r>
            <a:r>
              <a:rPr lang="hu-HU" dirty="0" err="1" smtClean="0"/>
              <a:t>actions</a:t>
            </a:r>
            <a:r>
              <a:rPr lang="hu-HU" dirty="0" smtClean="0"/>
              <a:t>: egyidejű cselekvések</a:t>
            </a:r>
          </a:p>
          <a:p>
            <a:pPr marL="914400" lvl="2" indent="0">
              <a:lnSpc>
                <a:spcPct val="110000"/>
              </a:lnSpc>
              <a:buNone/>
            </a:pPr>
            <a:r>
              <a:rPr lang="hu-HU" dirty="0" smtClean="0"/>
              <a:t>BT: fókusz pozíció: párhuzamos mondatok, kiemelve az alanyok vagy a tárgyak kontrasztját.</a:t>
            </a:r>
          </a:p>
          <a:p>
            <a:pPr lvl="1">
              <a:lnSpc>
                <a:spcPct val="110000"/>
              </a:lnSpc>
            </a:pPr>
            <a:r>
              <a:rPr lang="hu-HU" dirty="0" err="1" smtClean="0"/>
              <a:t>Anterior</a:t>
            </a:r>
            <a:r>
              <a:rPr lang="hu-HU" dirty="0" smtClean="0"/>
              <a:t> </a:t>
            </a:r>
            <a:r>
              <a:rPr lang="hu-HU" dirty="0" err="1" smtClean="0"/>
              <a:t>action</a:t>
            </a:r>
            <a:r>
              <a:rPr lang="hu-HU" dirty="0" smtClean="0"/>
              <a:t>: előidejűség – időbeli ugrás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8721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Házi feladat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889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59758" cy="1325563"/>
          </a:xfrm>
        </p:spPr>
        <p:txBody>
          <a:bodyPr/>
          <a:lstStyle/>
          <a:p>
            <a:r>
              <a:rPr lang="hu-HU" altLang="hu-HU" dirty="0" smtClean="0"/>
              <a:t>Következő órára: olvasandó + házi feladat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838200" y="1591638"/>
            <a:ext cx="10515600" cy="4650126"/>
          </a:xfrm>
        </p:spPr>
        <p:txBody>
          <a:bodyPr/>
          <a:lstStyle/>
          <a:p>
            <a:pPr marL="538163" indent="-538163">
              <a:lnSpc>
                <a:spcPct val="100000"/>
              </a:lnSpc>
              <a:buAutoNum type="arabicPeriod"/>
            </a:pPr>
            <a:r>
              <a:rPr lang="hu-HU" altLang="hu-HU" u="sng" dirty="0" smtClean="0"/>
              <a:t>Átlapozni</a:t>
            </a:r>
            <a:r>
              <a:rPr lang="hu-HU" altLang="hu-HU" dirty="0" smtClean="0"/>
              <a:t>: 4. fejezet (pp. 95–161), </a:t>
            </a:r>
            <a:r>
              <a:rPr lang="hu-HU" altLang="hu-HU" u="sng" dirty="0" smtClean="0"/>
              <a:t>elolvasni</a:t>
            </a:r>
            <a:r>
              <a:rPr lang="hu-HU" altLang="hu-HU" dirty="0" smtClean="0"/>
              <a:t> 5.1 (pp</a:t>
            </a:r>
            <a:r>
              <a:rPr lang="hu-HU" altLang="hu-HU" dirty="0"/>
              <a:t>. 162–171</a:t>
            </a:r>
            <a:r>
              <a:rPr lang="hu-HU" altLang="hu-HU" dirty="0" smtClean="0"/>
              <a:t>)</a:t>
            </a:r>
          </a:p>
          <a:p>
            <a:pPr marL="538163" indent="-538163">
              <a:lnSpc>
                <a:spcPct val="100000"/>
              </a:lnSpc>
              <a:buAutoNum type="arabicPeriod"/>
            </a:pPr>
            <a:r>
              <a:rPr lang="hu-HU" altLang="hu-HU" dirty="0" smtClean="0"/>
              <a:t>Házi dolgozat?</a:t>
            </a:r>
          </a:p>
          <a:p>
            <a:pPr marL="538163" indent="-538163">
              <a:lnSpc>
                <a:spcPct val="100000"/>
              </a:lnSpc>
              <a:buAutoNum type="arabicPeriod"/>
            </a:pPr>
            <a:r>
              <a:rPr lang="hu-HU" altLang="hu-HU" i="1" dirty="0" smtClean="0"/>
              <a:t>Rendhagyó igék</a:t>
            </a:r>
            <a:r>
              <a:rPr lang="hu-HU" altLang="hu-HU" dirty="0" smtClean="0"/>
              <a:t>: elsőéves anyag </a:t>
            </a:r>
            <a:r>
              <a:rPr lang="hu-HU" altLang="hu-HU" u="sng" dirty="0" smtClean="0"/>
              <a:t>átismétlése</a:t>
            </a:r>
            <a:r>
              <a:rPr lang="hu-HU" altLang="hu-HU" dirty="0"/>
              <a:t> </a:t>
            </a:r>
            <a:r>
              <a:rPr lang="hu-HU" altLang="hu-HU" dirty="0" smtClean="0"/>
              <a:t>(összes törzs!)</a:t>
            </a:r>
          </a:p>
          <a:p>
            <a:pPr marL="538163" indent="-538163">
              <a:lnSpc>
                <a:spcPct val="100000"/>
              </a:lnSpc>
              <a:buAutoNum type="arabicPeriod"/>
            </a:pPr>
            <a:r>
              <a:rPr lang="hu-HU" altLang="hu-HU" dirty="0" smtClean="0"/>
              <a:t>Szabadon kiválasztott bibliai versekből </a:t>
            </a:r>
          </a:p>
          <a:p>
            <a:pPr lvl="1">
              <a:lnSpc>
                <a:spcPct val="100000"/>
              </a:lnSpc>
            </a:pPr>
            <a:r>
              <a:rPr lang="hu-HU" altLang="hu-HU" u="sng" dirty="0" smtClean="0"/>
              <a:t>összegyűjteni 15 igét</a:t>
            </a:r>
            <a:r>
              <a:rPr lang="hu-HU" altLang="hu-HU" dirty="0" smtClean="0"/>
              <a:t> (részben a más összegyűjtötteket is lehet)</a:t>
            </a:r>
          </a:p>
          <a:p>
            <a:pPr lvl="1">
              <a:lnSpc>
                <a:spcPct val="100000"/>
              </a:lnSpc>
            </a:pPr>
            <a:r>
              <a:rPr lang="hu-HU" altLang="hu-HU" i="1" dirty="0" err="1" smtClean="0"/>
              <a:t>waw-</a:t>
            </a:r>
            <a:r>
              <a:rPr lang="hu-HU" altLang="hu-HU" dirty="0" err="1" smtClean="0"/>
              <a:t>consecutivumos</a:t>
            </a:r>
            <a:r>
              <a:rPr lang="hu-HU" altLang="hu-HU" dirty="0" smtClean="0"/>
              <a:t> alakokat,</a:t>
            </a:r>
          </a:p>
          <a:p>
            <a:pPr lvl="1">
              <a:lnSpc>
                <a:spcPct val="100000"/>
              </a:lnSpc>
            </a:pPr>
            <a:r>
              <a:rPr lang="hu-HU" altLang="hu-HU" dirty="0" smtClean="0"/>
              <a:t>besorolni a tankönyvi kategóriák – 3.5 </a:t>
            </a:r>
            <a:r>
              <a:rPr lang="hu-HU" altLang="hu-HU" dirty="0" smtClean="0"/>
              <a:t>alpontjai </a:t>
            </a:r>
            <a:r>
              <a:rPr lang="hu-HU" altLang="hu-HU" smtClean="0"/>
              <a:t>(kivéve </a:t>
            </a:r>
            <a:r>
              <a:rPr lang="hu-HU" altLang="hu-HU" dirty="0" smtClean="0"/>
              <a:t>3.5.4) </a:t>
            </a:r>
            <a:r>
              <a:rPr lang="hu-HU" altLang="hu-HU" dirty="0" smtClean="0"/>
              <a:t>– szerint.</a:t>
            </a:r>
            <a:endParaRPr lang="hu-HU" sz="1800" dirty="0" smtClean="0"/>
          </a:p>
          <a:p>
            <a:pPr marL="311150" indent="0">
              <a:lnSpc>
                <a:spcPct val="100000"/>
              </a:lnSpc>
              <a:buNone/>
            </a:pPr>
            <a:r>
              <a:rPr lang="en-US" altLang="hu-HU" dirty="0" smtClean="0"/>
              <a:t>Pap</a:t>
            </a:r>
            <a:r>
              <a:rPr lang="hu-HU" altLang="hu-HU" dirty="0" err="1" smtClean="0"/>
              <a:t>íron</a:t>
            </a:r>
            <a:r>
              <a:rPr lang="hu-HU" altLang="hu-HU" dirty="0" smtClean="0"/>
              <a:t>, a tanszéki titkárságon leadva. Határidő: </a:t>
            </a:r>
            <a:r>
              <a:rPr lang="hu-HU" altLang="hu-HU" b="1" dirty="0" smtClean="0"/>
              <a:t>hétfő</a:t>
            </a:r>
            <a:r>
              <a:rPr lang="hu-HU" altLang="hu-HU" dirty="0" smtClean="0"/>
              <a:t> dél (12:00).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175558"/>
            <a:ext cx="10515600" cy="1325563"/>
          </a:xfrm>
        </p:spPr>
        <p:txBody>
          <a:bodyPr/>
          <a:lstStyle/>
          <a:p>
            <a:pPr algn="ctr"/>
            <a:r>
              <a:rPr lang="hu-HU" i="1" dirty="0" smtClean="0"/>
              <a:t>Viszlát jövő szerdán!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82988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1831</TotalTime>
  <Words>265</Words>
  <Application>Microsoft Office PowerPoint</Application>
  <PresentationFormat>Szélesvásznú</PresentationFormat>
  <Paragraphs>40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Office-téma</vt:lpstr>
      <vt:lpstr>Klasszikus héber nyelv 4.: Szintaxis</vt:lpstr>
      <vt:lpstr>Félévközi ZH – 60 perc</vt:lpstr>
      <vt:lpstr>Arnold &amp; Choi 3.5:  waw-consecutivum</vt:lpstr>
      <vt:lpstr>Waw-consecutivum + imperfectum</vt:lpstr>
      <vt:lpstr>Waw-consecutivum + perfectum</vt:lpstr>
      <vt:lpstr>Waw conjunctive</vt:lpstr>
      <vt:lpstr>Házi feladat</vt:lpstr>
      <vt:lpstr>Következő órára: olvasandó + házi feladat</vt:lpstr>
      <vt:lpstr>Viszlát jövő szerdán!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birot</dc:creator>
  <cp:lastModifiedBy>birot</cp:lastModifiedBy>
  <cp:revision>285</cp:revision>
  <dcterms:created xsi:type="dcterms:W3CDTF">2014-09-05T15:07:34Z</dcterms:created>
  <dcterms:modified xsi:type="dcterms:W3CDTF">2014-11-13T16:33:44Z</dcterms:modified>
</cp:coreProperties>
</file>