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16" r:id="rId3"/>
    <p:sldId id="299" r:id="rId4"/>
    <p:sldId id="312" r:id="rId5"/>
    <p:sldId id="317" r:id="rId6"/>
    <p:sldId id="318" r:id="rId7"/>
    <p:sldId id="313" r:id="rId8"/>
    <p:sldId id="314" r:id="rId9"/>
    <p:sldId id="315" r:id="rId10"/>
    <p:sldId id="324" r:id="rId11"/>
    <p:sldId id="320" r:id="rId12"/>
    <p:sldId id="319" r:id="rId13"/>
    <p:sldId id="321" r:id="rId14"/>
    <p:sldId id="262" r:id="rId15"/>
    <p:sldId id="263" r:id="rId16"/>
    <p:sldId id="264"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6C478-EF30-4BA2-82E7-BB1912A6EB19}" type="datetimeFigureOut">
              <a:rPr lang="hu-HU" smtClean="0"/>
              <a:pPr/>
              <a:t>2014.10.01.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DB1EF-4AAE-4828-BB6B-B0D988999B8D}" type="slidenum">
              <a:rPr lang="hu-HU" smtClean="0"/>
              <a:pPr/>
              <a:t>‹#›</a:t>
            </a:fld>
            <a:endParaRPr lang="hu-HU"/>
          </a:p>
        </p:txBody>
      </p:sp>
    </p:spTree>
    <p:extLst>
      <p:ext uri="{BB962C8B-B14F-4D97-AF65-F5344CB8AC3E}">
        <p14:creationId xmlns:p14="http://schemas.microsoft.com/office/powerpoint/2010/main" val="172519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90488" y="754063"/>
            <a:ext cx="6616700" cy="3722687"/>
          </a:xfrm>
          <a:solidFill>
            <a:srgbClr val="FFFFFF"/>
          </a:solidFill>
          <a:ln>
            <a:solidFill>
              <a:srgbClr val="000000"/>
            </a:solidFill>
            <a:miter lim="800000"/>
            <a:headEnd/>
            <a:tailEnd/>
          </a:ln>
        </p:spPr>
      </p:sp>
      <p:sp>
        <p:nvSpPr>
          <p:cNvPr id="61443" name="Rectangle 2"/>
          <p:cNvSpPr>
            <a:spLocks noGrp="1" noChangeArrowheads="1"/>
          </p:cNvSpPr>
          <p:nvPr>
            <p:ph type="body" idx="1"/>
          </p:nvPr>
        </p:nvSpPr>
        <p:spPr>
          <a:xfrm>
            <a:off x="679450" y="4714875"/>
            <a:ext cx="543560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ts val="450"/>
              </a:spcBef>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hu-HU" smtClean="0">
              <a:cs typeface="Arial" panose="020B0604020202020204" pitchFamily="34" charset="0"/>
            </a:endParaRPr>
          </a:p>
        </p:txBody>
      </p:sp>
    </p:spTree>
    <p:extLst>
      <p:ext uri="{BB962C8B-B14F-4D97-AF65-F5344CB8AC3E}">
        <p14:creationId xmlns:p14="http://schemas.microsoft.com/office/powerpoint/2010/main" val="256212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227920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56372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25028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121612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17663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55381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178624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415778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2964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425734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63A4A82-DD17-4363-9B29-11E444A65FB0}" type="datetimeFigureOut">
              <a:rPr lang="hu-HU" smtClean="0"/>
              <a:pPr/>
              <a:t>2014.10.01.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742D5E2-E7FB-4A4E-9AEC-2B2D40CA65D0}" type="slidenum">
              <a:rPr lang="hu-HU" smtClean="0"/>
              <a:pPr/>
              <a:t>‹#›</a:t>
            </a:fld>
            <a:endParaRPr lang="hu-HU"/>
          </a:p>
        </p:txBody>
      </p:sp>
    </p:spTree>
    <p:extLst>
      <p:ext uri="{BB962C8B-B14F-4D97-AF65-F5344CB8AC3E}">
        <p14:creationId xmlns:p14="http://schemas.microsoft.com/office/powerpoint/2010/main" val="366092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A4A82-DD17-4363-9B29-11E444A65FB0}" type="datetimeFigureOut">
              <a:rPr lang="hu-HU" smtClean="0"/>
              <a:pPr/>
              <a:t>2014.10.01.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2D5E2-E7FB-4A4E-9AEC-2B2D40CA65D0}" type="slidenum">
              <a:rPr lang="hu-HU" smtClean="0"/>
              <a:pPr/>
              <a:t>‹#›</a:t>
            </a:fld>
            <a:endParaRPr lang="hu-HU"/>
          </a:p>
        </p:txBody>
      </p:sp>
    </p:spTree>
    <p:extLst>
      <p:ext uri="{BB962C8B-B14F-4D97-AF65-F5344CB8AC3E}">
        <p14:creationId xmlns:p14="http://schemas.microsoft.com/office/powerpoint/2010/main" val="2326552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ím 1"/>
          <p:cNvSpPr>
            <a:spLocks noGrp="1"/>
          </p:cNvSpPr>
          <p:nvPr>
            <p:ph type="ctrTitle"/>
          </p:nvPr>
        </p:nvSpPr>
        <p:spPr>
          <a:xfrm>
            <a:off x="1524000" y="315543"/>
            <a:ext cx="9144000" cy="2387600"/>
          </a:xfrm>
        </p:spPr>
        <p:txBody>
          <a:bodyPr/>
          <a:lstStyle/>
          <a:p>
            <a:r>
              <a:rPr lang="hu-HU" b="1" dirty="0"/>
              <a:t>Sémi összehasonlító nyelvészet</a:t>
            </a:r>
          </a:p>
        </p:txBody>
      </p:sp>
      <p:sp>
        <p:nvSpPr>
          <p:cNvPr id="2051" name="Alcím 2"/>
          <p:cNvSpPr>
            <a:spLocks noGrp="1"/>
          </p:cNvSpPr>
          <p:nvPr>
            <p:ph type="subTitle" idx="1"/>
          </p:nvPr>
        </p:nvSpPr>
        <p:spPr>
          <a:xfrm>
            <a:off x="1524000" y="3294533"/>
            <a:ext cx="9144000" cy="1169894"/>
          </a:xfrm>
        </p:spPr>
        <p:txBody>
          <a:bodyPr/>
          <a:lstStyle/>
          <a:p>
            <a:r>
              <a:rPr lang="hu-HU" dirty="0"/>
              <a:t>BMA-HEBD-303</a:t>
            </a:r>
            <a:endParaRPr lang="hu-HU" dirty="0" smtClean="0"/>
          </a:p>
          <a:p>
            <a:r>
              <a:rPr lang="hu-HU" altLang="hu-HU" dirty="0" err="1" smtClean="0"/>
              <a:t>Biró</a:t>
            </a:r>
            <a:r>
              <a:rPr lang="hu-HU" altLang="hu-HU" dirty="0" smtClean="0"/>
              <a:t> Tamás</a:t>
            </a:r>
          </a:p>
        </p:txBody>
      </p:sp>
      <p:sp>
        <p:nvSpPr>
          <p:cNvPr id="2" name="Szövegdoboz 1"/>
          <p:cNvSpPr txBox="1"/>
          <p:nvPr/>
        </p:nvSpPr>
        <p:spPr>
          <a:xfrm>
            <a:off x="3805519" y="4961965"/>
            <a:ext cx="4572000" cy="461665"/>
          </a:xfrm>
          <a:prstGeom prst="rect">
            <a:avLst/>
          </a:prstGeom>
          <a:noFill/>
        </p:spPr>
        <p:txBody>
          <a:bodyPr wrap="square" rtlCol="0">
            <a:spAutoFit/>
          </a:bodyPr>
          <a:lstStyle/>
          <a:p>
            <a:pPr algn="ctr"/>
            <a:r>
              <a:rPr lang="hu-HU" sz="2400" i="1" dirty="0" smtClean="0"/>
              <a:t>2014. október 1.</a:t>
            </a:r>
            <a:endParaRPr lang="hu-HU" sz="2400" i="1" dirty="0"/>
          </a:p>
        </p:txBody>
      </p:sp>
    </p:spTree>
    <p:extLst>
      <p:ext uri="{BB962C8B-B14F-4D97-AF65-F5344CB8AC3E}">
        <p14:creationId xmlns:p14="http://schemas.microsoft.com/office/powerpoint/2010/main" val="4251578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Ugariti</a:t>
            </a:r>
            <a:endParaRPr lang="hu-HU" dirty="0"/>
          </a:p>
        </p:txBody>
      </p:sp>
      <p:sp>
        <p:nvSpPr>
          <p:cNvPr id="3" name="Tartalom helye 2"/>
          <p:cNvSpPr>
            <a:spLocks noGrp="1"/>
          </p:cNvSpPr>
          <p:nvPr>
            <p:ph idx="1"/>
          </p:nvPr>
        </p:nvSpPr>
        <p:spPr/>
        <p:txBody>
          <a:bodyPr/>
          <a:lstStyle/>
          <a:p>
            <a:pPr marL="0" indent="0">
              <a:buNone/>
            </a:pPr>
            <a:r>
              <a:rPr lang="hu-HU" dirty="0" err="1"/>
              <a:t>Perfect</a:t>
            </a:r>
            <a:endParaRPr lang="hu-HU" dirty="0"/>
          </a:p>
          <a:p>
            <a:pPr marL="0" indent="0">
              <a:buNone/>
            </a:pPr>
            <a:endParaRPr lang="hu-HU" dirty="0"/>
          </a:p>
          <a:p>
            <a:pPr marL="0" indent="0">
              <a:buNone/>
            </a:pPr>
            <a:r>
              <a:rPr lang="hu-HU" dirty="0"/>
              <a:t>	</a:t>
            </a:r>
            <a:r>
              <a:rPr lang="hu-HU" dirty="0" smtClean="0"/>
              <a:t>	</a:t>
            </a:r>
            <a:r>
              <a:rPr lang="hu-HU" b="1" dirty="0" err="1"/>
              <a:t>S</a:t>
            </a:r>
            <a:r>
              <a:rPr lang="hu-HU" b="1" dirty="0" err="1" smtClean="0"/>
              <a:t>ingular</a:t>
            </a:r>
            <a:r>
              <a:rPr lang="hu-HU" b="1" dirty="0"/>
              <a:t>			</a:t>
            </a:r>
            <a:r>
              <a:rPr lang="hu-HU" b="1" dirty="0" err="1" smtClean="0"/>
              <a:t>Plural</a:t>
            </a:r>
            <a:endParaRPr lang="hu-HU" b="1" dirty="0"/>
          </a:p>
          <a:p>
            <a:pPr marL="0" indent="0">
              <a:buNone/>
            </a:pPr>
            <a:r>
              <a:rPr lang="hu-HU" dirty="0"/>
              <a:t>1st	</a:t>
            </a:r>
            <a:r>
              <a:rPr lang="hu-HU" dirty="0" smtClean="0"/>
              <a:t>	PQDT</a:t>
            </a:r>
            <a:r>
              <a:rPr lang="hu-HU" dirty="0"/>
              <a:t>	</a:t>
            </a:r>
            <a:r>
              <a:rPr lang="hu-HU" dirty="0" smtClean="0"/>
              <a:t>		</a:t>
            </a:r>
            <a:r>
              <a:rPr lang="he-IL" dirty="0"/>
              <a:t>	</a:t>
            </a:r>
            <a:r>
              <a:rPr lang="hu-HU" dirty="0" smtClean="0"/>
              <a:t>	</a:t>
            </a:r>
            <a:endParaRPr lang="he-IL" dirty="0"/>
          </a:p>
          <a:p>
            <a:pPr marL="0" indent="0">
              <a:buNone/>
            </a:pPr>
            <a:r>
              <a:rPr lang="he-IL" dirty="0"/>
              <a:t>2</a:t>
            </a:r>
            <a:r>
              <a:rPr lang="hu-HU" dirty="0" err="1"/>
              <a:t>nd</a:t>
            </a:r>
            <a:r>
              <a:rPr lang="hu-HU" dirty="0"/>
              <a:t> </a:t>
            </a:r>
            <a:r>
              <a:rPr lang="hu-HU" dirty="0" err="1"/>
              <a:t>masc</a:t>
            </a:r>
            <a:r>
              <a:rPr lang="hu-HU" dirty="0"/>
              <a:t>.	</a:t>
            </a:r>
            <a:r>
              <a:rPr lang="hu-HU" dirty="0" smtClean="0"/>
              <a:t>PQDT				PQDTM</a:t>
            </a:r>
            <a:endParaRPr lang="he-IL" dirty="0"/>
          </a:p>
          <a:p>
            <a:pPr marL="0" indent="0">
              <a:buNone/>
            </a:pPr>
            <a:r>
              <a:rPr lang="he-IL" dirty="0"/>
              <a:t>2</a:t>
            </a:r>
            <a:r>
              <a:rPr lang="hu-HU" dirty="0" err="1"/>
              <a:t>nd</a:t>
            </a:r>
            <a:r>
              <a:rPr lang="hu-HU" dirty="0"/>
              <a:t> </a:t>
            </a:r>
            <a:r>
              <a:rPr lang="hu-HU" dirty="0" err="1"/>
              <a:t>fem</a:t>
            </a:r>
            <a:r>
              <a:rPr lang="hu-HU" dirty="0"/>
              <a:t>.	</a:t>
            </a:r>
            <a:r>
              <a:rPr lang="hu-HU" dirty="0" smtClean="0"/>
              <a:t>PQDT</a:t>
            </a:r>
            <a:r>
              <a:rPr lang="hu-HU" dirty="0"/>
              <a:t>				</a:t>
            </a:r>
            <a:r>
              <a:rPr lang="hu-HU" dirty="0" smtClean="0"/>
              <a:t>PQDTN</a:t>
            </a:r>
            <a:endParaRPr lang="he-IL" dirty="0"/>
          </a:p>
          <a:p>
            <a:pPr marL="0" indent="0">
              <a:buNone/>
            </a:pPr>
            <a:r>
              <a:rPr lang="he-IL" dirty="0"/>
              <a:t>3</a:t>
            </a:r>
            <a:r>
              <a:rPr lang="hu-HU" dirty="0" err="1"/>
              <a:t>rd</a:t>
            </a:r>
            <a:r>
              <a:rPr lang="hu-HU" dirty="0"/>
              <a:t> </a:t>
            </a:r>
            <a:r>
              <a:rPr lang="hu-HU" dirty="0" err="1"/>
              <a:t>masc</a:t>
            </a:r>
            <a:r>
              <a:rPr lang="hu-HU" dirty="0"/>
              <a:t>.	</a:t>
            </a:r>
            <a:r>
              <a:rPr lang="hu-HU" dirty="0" smtClean="0"/>
              <a:t>PQD</a:t>
            </a:r>
            <a:r>
              <a:rPr lang="hu-HU" dirty="0"/>
              <a:t>				</a:t>
            </a:r>
            <a:r>
              <a:rPr lang="hu-HU" dirty="0" smtClean="0"/>
              <a:t>PQD</a:t>
            </a:r>
            <a:endParaRPr lang="he-IL" dirty="0"/>
          </a:p>
          <a:p>
            <a:pPr marL="0" indent="0">
              <a:buNone/>
            </a:pPr>
            <a:r>
              <a:rPr lang="he-IL" dirty="0"/>
              <a:t>3</a:t>
            </a:r>
            <a:r>
              <a:rPr lang="hu-HU" dirty="0" err="1"/>
              <a:t>rd</a:t>
            </a:r>
            <a:r>
              <a:rPr lang="hu-HU" dirty="0"/>
              <a:t> </a:t>
            </a:r>
            <a:r>
              <a:rPr lang="hu-HU" dirty="0" err="1"/>
              <a:t>fem</a:t>
            </a:r>
            <a:r>
              <a:rPr lang="hu-HU" dirty="0"/>
              <a:t>.	</a:t>
            </a:r>
            <a:r>
              <a:rPr lang="hu-HU" dirty="0" smtClean="0"/>
              <a:t>PQDT</a:t>
            </a:r>
            <a:r>
              <a:rPr lang="hu-HU" dirty="0"/>
              <a:t>				</a:t>
            </a:r>
            <a:r>
              <a:rPr lang="hu-HU" dirty="0" smtClean="0"/>
              <a:t>PQD</a:t>
            </a:r>
            <a:endParaRPr lang="he-IL" dirty="0"/>
          </a:p>
          <a:p>
            <a:pPr marL="0" indent="0">
              <a:buNone/>
            </a:pPr>
            <a:endParaRPr lang="he-IL" dirty="0"/>
          </a:p>
          <a:p>
            <a:pPr marL="0" indent="0">
              <a:buNone/>
            </a:pPr>
            <a:endParaRPr lang="hu-HU" dirty="0"/>
          </a:p>
        </p:txBody>
      </p:sp>
    </p:spTree>
    <p:extLst>
      <p:ext uri="{BB962C8B-B14F-4D97-AF65-F5344CB8AC3E}">
        <p14:creationId xmlns:p14="http://schemas.microsoft.com/office/powerpoint/2010/main" val="237336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95438" y="115889"/>
            <a:ext cx="8964612" cy="1133475"/>
          </a:xfrm>
        </p:spPr>
        <p:txBody>
          <a:bodyPr/>
          <a:lstStyle/>
          <a:p>
            <a:r>
              <a:rPr lang="en-US" altLang="hu-HU" sz="4000"/>
              <a:t>The </a:t>
            </a:r>
            <a:r>
              <a:rPr lang="en-US" altLang="hu-HU" sz="4000">
                <a:solidFill>
                  <a:srgbClr val="993300"/>
                </a:solidFill>
              </a:rPr>
              <a:t>West-Semitic</a:t>
            </a:r>
            <a:r>
              <a:rPr lang="en-US" altLang="hu-HU" sz="4000"/>
              <a:t> language continuum</a:t>
            </a:r>
          </a:p>
        </p:txBody>
      </p:sp>
      <p:pic>
        <p:nvPicPr>
          <p:cNvPr id="8195" name="Picture 3"/>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40013" y="1268413"/>
            <a:ext cx="7504112" cy="5808662"/>
          </a:xfrm>
        </p:spPr>
      </p:pic>
      <p:sp>
        <p:nvSpPr>
          <p:cNvPr id="8196" name="Text Box 4"/>
          <p:cNvSpPr txBox="1">
            <a:spLocks noChangeArrowheads="1"/>
          </p:cNvSpPr>
          <p:nvPr/>
        </p:nvSpPr>
        <p:spPr bwMode="auto">
          <a:xfrm>
            <a:off x="1524001" y="5373688"/>
            <a:ext cx="1331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b="1" i="1">
                <a:solidFill>
                  <a:srgbClr val="CC00FF"/>
                </a:solidFill>
              </a:rPr>
              <a:t>Egyiptian</a:t>
            </a:r>
          </a:p>
        </p:txBody>
      </p:sp>
      <p:sp>
        <p:nvSpPr>
          <p:cNvPr id="8197" name="AutoShape 5"/>
          <p:cNvSpPr>
            <a:spLocks noChangeArrowheads="1"/>
          </p:cNvSpPr>
          <p:nvPr/>
        </p:nvSpPr>
        <p:spPr bwMode="auto">
          <a:xfrm>
            <a:off x="3143251" y="2565400"/>
            <a:ext cx="576263" cy="287338"/>
          </a:xfrm>
          <a:prstGeom prst="flowChartAlternateProcess">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hu-HU"/>
          </a:p>
        </p:txBody>
      </p:sp>
      <p:sp>
        <p:nvSpPr>
          <p:cNvPr id="8198" name="AutoShape 6"/>
          <p:cNvSpPr>
            <a:spLocks noChangeArrowheads="1"/>
          </p:cNvSpPr>
          <p:nvPr/>
        </p:nvSpPr>
        <p:spPr bwMode="auto">
          <a:xfrm>
            <a:off x="3719514" y="2708275"/>
            <a:ext cx="1512887" cy="1512888"/>
          </a:xfrm>
          <a:prstGeom prst="flowChartAlternateProcess">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hu-HU"/>
          </a:p>
        </p:txBody>
      </p:sp>
      <p:sp>
        <p:nvSpPr>
          <p:cNvPr id="8199" name="AutoShape 7"/>
          <p:cNvSpPr>
            <a:spLocks noChangeArrowheads="1"/>
          </p:cNvSpPr>
          <p:nvPr/>
        </p:nvSpPr>
        <p:spPr bwMode="auto">
          <a:xfrm>
            <a:off x="6672263" y="2587625"/>
            <a:ext cx="576262" cy="215900"/>
          </a:xfrm>
          <a:prstGeom prst="flowChartAlternateProcess">
            <a:avLst/>
          </a:prstGeom>
          <a:noFill/>
          <a:ln w="254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hu-HU"/>
          </a:p>
        </p:txBody>
      </p:sp>
      <p:sp>
        <p:nvSpPr>
          <p:cNvPr id="8200" name="AutoShape 8"/>
          <p:cNvSpPr>
            <a:spLocks noChangeArrowheads="1"/>
          </p:cNvSpPr>
          <p:nvPr/>
        </p:nvSpPr>
        <p:spPr bwMode="auto">
          <a:xfrm>
            <a:off x="7751763" y="4365625"/>
            <a:ext cx="576262" cy="287338"/>
          </a:xfrm>
          <a:prstGeom prst="flowChartAlternateProcess">
            <a:avLst/>
          </a:prstGeom>
          <a:noFill/>
          <a:ln w="254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hu-HU"/>
          </a:p>
        </p:txBody>
      </p:sp>
      <p:sp>
        <p:nvSpPr>
          <p:cNvPr id="8201" name="Text Box 10"/>
          <p:cNvSpPr txBox="1">
            <a:spLocks noChangeArrowheads="1"/>
          </p:cNvSpPr>
          <p:nvPr/>
        </p:nvSpPr>
        <p:spPr bwMode="auto">
          <a:xfrm>
            <a:off x="1703388" y="1773239"/>
            <a:ext cx="10795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b="1" i="1">
                <a:solidFill>
                  <a:srgbClr val="993300"/>
                </a:solidFill>
              </a:rPr>
              <a:t>Ugaritic</a:t>
            </a:r>
            <a:br>
              <a:rPr lang="en-US" altLang="hu-HU" b="1" i="1">
                <a:solidFill>
                  <a:srgbClr val="993300"/>
                </a:solidFill>
              </a:rPr>
            </a:br>
            <a:r>
              <a:rPr lang="en-US" altLang="hu-HU" sz="1400">
                <a:solidFill>
                  <a:srgbClr val="993300"/>
                </a:solidFill>
              </a:rPr>
              <a:t>until </a:t>
            </a:r>
            <a:br>
              <a:rPr lang="en-US" altLang="hu-HU" sz="1400">
                <a:solidFill>
                  <a:srgbClr val="993300"/>
                </a:solidFill>
              </a:rPr>
            </a:br>
            <a:r>
              <a:rPr lang="en-US" altLang="hu-HU" sz="1400">
                <a:solidFill>
                  <a:srgbClr val="993300"/>
                </a:solidFill>
              </a:rPr>
              <a:t>1200 BCE</a:t>
            </a:r>
            <a:endParaRPr lang="en-US" altLang="hu-HU" sz="1400" b="1" i="1">
              <a:solidFill>
                <a:srgbClr val="993300"/>
              </a:solidFill>
            </a:endParaRPr>
          </a:p>
        </p:txBody>
      </p:sp>
      <p:sp>
        <p:nvSpPr>
          <p:cNvPr id="8202" name="Text Box 11"/>
          <p:cNvSpPr txBox="1">
            <a:spLocks noChangeArrowheads="1"/>
          </p:cNvSpPr>
          <p:nvPr/>
        </p:nvSpPr>
        <p:spPr bwMode="auto">
          <a:xfrm>
            <a:off x="6311901" y="2924176"/>
            <a:ext cx="1331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b="1" i="1">
                <a:solidFill>
                  <a:srgbClr val="FF0066"/>
                </a:solidFill>
              </a:rPr>
              <a:t>Akkadian</a:t>
            </a:r>
          </a:p>
        </p:txBody>
      </p:sp>
      <p:sp>
        <p:nvSpPr>
          <p:cNvPr id="8203" name="Line 13"/>
          <p:cNvSpPr>
            <a:spLocks noChangeShapeType="1"/>
          </p:cNvSpPr>
          <p:nvPr/>
        </p:nvSpPr>
        <p:spPr bwMode="auto">
          <a:xfrm>
            <a:off x="2208213" y="2133600"/>
            <a:ext cx="863600" cy="431800"/>
          </a:xfrm>
          <a:prstGeom prst="line">
            <a:avLst/>
          </a:prstGeom>
          <a:noFill/>
          <a:ln w="22225">
            <a:solidFill>
              <a:srgbClr val="99330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p:sp>
        <p:nvSpPr>
          <p:cNvPr id="8204" name="AutoShape 14"/>
          <p:cNvSpPr>
            <a:spLocks noChangeArrowheads="1"/>
          </p:cNvSpPr>
          <p:nvPr/>
        </p:nvSpPr>
        <p:spPr bwMode="auto">
          <a:xfrm>
            <a:off x="3863976" y="3933825"/>
            <a:ext cx="576263" cy="215900"/>
          </a:xfrm>
          <a:prstGeom prst="flowChartAlternateProcess">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hu-HU"/>
          </a:p>
        </p:txBody>
      </p:sp>
      <p:sp>
        <p:nvSpPr>
          <p:cNvPr id="8205" name="Text Box 15"/>
          <p:cNvSpPr txBox="1">
            <a:spLocks noChangeArrowheads="1"/>
          </p:cNvSpPr>
          <p:nvPr/>
        </p:nvSpPr>
        <p:spPr bwMode="auto">
          <a:xfrm>
            <a:off x="4079876" y="3213100"/>
            <a:ext cx="1439863"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b="1" i="1">
                <a:solidFill>
                  <a:srgbClr val="993300"/>
                </a:solidFill>
              </a:rPr>
              <a:t>Aramaic</a:t>
            </a:r>
            <a:r>
              <a:rPr lang="en-US" altLang="hu-HU">
                <a:solidFill>
                  <a:srgbClr val="993300"/>
                </a:solidFill>
              </a:rPr>
              <a:t>    </a:t>
            </a:r>
            <a:r>
              <a:rPr lang="en-US" altLang="hu-HU" sz="1400">
                <a:solidFill>
                  <a:srgbClr val="993300"/>
                </a:solidFill>
              </a:rPr>
              <a:t>from 1100 BCE</a:t>
            </a:r>
          </a:p>
        </p:txBody>
      </p:sp>
      <p:sp>
        <p:nvSpPr>
          <p:cNvPr id="8206" name="AutoShape 16"/>
          <p:cNvSpPr>
            <a:spLocks noChangeArrowheads="1"/>
          </p:cNvSpPr>
          <p:nvPr/>
        </p:nvSpPr>
        <p:spPr bwMode="auto">
          <a:xfrm>
            <a:off x="5664201" y="3284538"/>
            <a:ext cx="576263" cy="215900"/>
          </a:xfrm>
          <a:prstGeom prst="flowChartAlternateProcess">
            <a:avLst/>
          </a:prstGeom>
          <a:noFill/>
          <a:ln w="254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hu-HU"/>
          </a:p>
        </p:txBody>
      </p:sp>
      <p:sp>
        <p:nvSpPr>
          <p:cNvPr id="8207" name="Text Box 17"/>
          <p:cNvSpPr txBox="1">
            <a:spLocks noChangeArrowheads="1"/>
          </p:cNvSpPr>
          <p:nvPr/>
        </p:nvSpPr>
        <p:spPr bwMode="auto">
          <a:xfrm rot="-3480000">
            <a:off x="1538288" y="3371851"/>
            <a:ext cx="1547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b="1" i="1">
                <a:solidFill>
                  <a:srgbClr val="993300"/>
                </a:solidFill>
              </a:rPr>
              <a:t>Phoenician</a:t>
            </a:r>
          </a:p>
        </p:txBody>
      </p:sp>
      <p:sp>
        <p:nvSpPr>
          <p:cNvPr id="8208" name="Line 18"/>
          <p:cNvSpPr>
            <a:spLocks noChangeShapeType="1"/>
          </p:cNvSpPr>
          <p:nvPr/>
        </p:nvSpPr>
        <p:spPr bwMode="auto">
          <a:xfrm>
            <a:off x="2208213" y="3860800"/>
            <a:ext cx="863600" cy="431800"/>
          </a:xfrm>
          <a:prstGeom prst="line">
            <a:avLst/>
          </a:prstGeom>
          <a:noFill/>
          <a:ln w="22225">
            <a:solidFill>
              <a:srgbClr val="99330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p:sp>
        <p:nvSpPr>
          <p:cNvPr id="8209" name="Line 19"/>
          <p:cNvSpPr>
            <a:spLocks noChangeShapeType="1"/>
          </p:cNvSpPr>
          <p:nvPr/>
        </p:nvSpPr>
        <p:spPr bwMode="auto">
          <a:xfrm flipV="1">
            <a:off x="2424114" y="3429001"/>
            <a:ext cx="935037" cy="144463"/>
          </a:xfrm>
          <a:prstGeom prst="line">
            <a:avLst/>
          </a:prstGeom>
          <a:noFill/>
          <a:ln w="22225">
            <a:solidFill>
              <a:srgbClr val="99330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p:sp>
        <p:nvSpPr>
          <p:cNvPr id="8210" name="Text Box 20"/>
          <p:cNvSpPr txBox="1">
            <a:spLocks noChangeArrowheads="1"/>
          </p:cNvSpPr>
          <p:nvPr/>
        </p:nvSpPr>
        <p:spPr bwMode="auto">
          <a:xfrm>
            <a:off x="3935413" y="5149851"/>
            <a:ext cx="3097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b="1" i="1">
                <a:solidFill>
                  <a:srgbClr val="FF0066"/>
                </a:solidFill>
              </a:rPr>
              <a:t>Arabic (Nabatean) tribes?</a:t>
            </a:r>
          </a:p>
        </p:txBody>
      </p:sp>
      <p:sp>
        <p:nvSpPr>
          <p:cNvPr id="8211" name="Text Box 21"/>
          <p:cNvSpPr txBox="1">
            <a:spLocks noChangeArrowheads="1"/>
          </p:cNvSpPr>
          <p:nvPr/>
        </p:nvSpPr>
        <p:spPr bwMode="auto">
          <a:xfrm>
            <a:off x="5808663" y="6015038"/>
            <a:ext cx="3097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b="1" i="1">
                <a:solidFill>
                  <a:srgbClr val="FF0066"/>
                </a:solidFill>
              </a:rPr>
              <a:t>South-Arabian &amp; Ethiopian</a:t>
            </a:r>
          </a:p>
        </p:txBody>
      </p:sp>
      <p:sp>
        <p:nvSpPr>
          <p:cNvPr id="8212" name="Line 22"/>
          <p:cNvSpPr>
            <a:spLocks noChangeShapeType="1"/>
          </p:cNvSpPr>
          <p:nvPr/>
        </p:nvSpPr>
        <p:spPr bwMode="auto">
          <a:xfrm flipH="1">
            <a:off x="5519738" y="6308726"/>
            <a:ext cx="431800" cy="549275"/>
          </a:xfrm>
          <a:prstGeom prst="line">
            <a:avLst/>
          </a:prstGeom>
          <a:noFill/>
          <a:ln w="25400">
            <a:solidFill>
              <a:srgbClr val="FF0066"/>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p:sp>
        <p:nvSpPr>
          <p:cNvPr id="8213" name="AutoShape 23"/>
          <p:cNvSpPr>
            <a:spLocks noChangeArrowheads="1"/>
          </p:cNvSpPr>
          <p:nvPr/>
        </p:nvSpPr>
        <p:spPr bwMode="auto">
          <a:xfrm rot="-9600000">
            <a:off x="3214689" y="3068639"/>
            <a:ext cx="288925" cy="1584325"/>
          </a:xfrm>
          <a:prstGeom prst="roundRect">
            <a:avLst>
              <a:gd name="adj" fmla="val 16667"/>
            </a:avLst>
          </a:prstGeom>
          <a:noFill/>
          <a:ln w="25400">
            <a:solidFill>
              <a:srgbClr val="99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hu-HU"/>
          </a:p>
        </p:txBody>
      </p:sp>
      <p:sp>
        <p:nvSpPr>
          <p:cNvPr id="8214" name="Text Box 24"/>
          <p:cNvSpPr txBox="1">
            <a:spLocks noChangeArrowheads="1"/>
          </p:cNvSpPr>
          <p:nvPr/>
        </p:nvSpPr>
        <p:spPr bwMode="auto">
          <a:xfrm>
            <a:off x="1558926" y="6597650"/>
            <a:ext cx="6480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sz="1200"/>
              <a:t>Source: http://www.aramaic-dem.org/English/History/THE_ARAMAEANS-filer/image001.jpg</a:t>
            </a:r>
          </a:p>
        </p:txBody>
      </p:sp>
      <p:sp>
        <p:nvSpPr>
          <p:cNvPr id="8215" name="Text Box 25"/>
          <p:cNvSpPr txBox="1">
            <a:spLocks noChangeArrowheads="1"/>
          </p:cNvSpPr>
          <p:nvPr/>
        </p:nvSpPr>
        <p:spPr bwMode="auto">
          <a:xfrm>
            <a:off x="1524000" y="5876925"/>
            <a:ext cx="1042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b="1" i="1">
                <a:solidFill>
                  <a:srgbClr val="993300"/>
                </a:solidFill>
              </a:rPr>
              <a:t>Tel el-Amarna</a:t>
            </a:r>
          </a:p>
        </p:txBody>
      </p:sp>
      <p:sp>
        <p:nvSpPr>
          <p:cNvPr id="8216" name="Freeform 26"/>
          <p:cNvSpPr>
            <a:spLocks/>
          </p:cNvSpPr>
          <p:nvPr/>
        </p:nvSpPr>
        <p:spPr bwMode="auto">
          <a:xfrm>
            <a:off x="2424113" y="5157789"/>
            <a:ext cx="850900" cy="935037"/>
          </a:xfrm>
          <a:custGeom>
            <a:avLst/>
            <a:gdLst>
              <a:gd name="T0" fmla="*/ 2147483647 w 536"/>
              <a:gd name="T1" fmla="*/ 0 h 589"/>
              <a:gd name="T2" fmla="*/ 2147483647 w 536"/>
              <a:gd name="T3" fmla="*/ 2147483647 h 589"/>
              <a:gd name="T4" fmla="*/ 0 w 536"/>
              <a:gd name="T5" fmla="*/ 2147483647 h 589"/>
              <a:gd name="T6" fmla="*/ 0 60000 65536"/>
              <a:gd name="T7" fmla="*/ 0 60000 65536"/>
              <a:gd name="T8" fmla="*/ 0 60000 65536"/>
              <a:gd name="T9" fmla="*/ 0 w 536"/>
              <a:gd name="T10" fmla="*/ 0 h 589"/>
              <a:gd name="T11" fmla="*/ 536 w 536"/>
              <a:gd name="T12" fmla="*/ 589 h 589"/>
            </a:gdLst>
            <a:ahLst/>
            <a:cxnLst>
              <a:cxn ang="T6">
                <a:pos x="T0" y="T1"/>
              </a:cxn>
              <a:cxn ang="T7">
                <a:pos x="T2" y="T3"/>
              </a:cxn>
              <a:cxn ang="T8">
                <a:pos x="T4" y="T5"/>
              </a:cxn>
            </a:cxnLst>
            <a:rect l="T9" t="T10" r="T11" b="T12"/>
            <a:pathLst>
              <a:path w="536" h="589">
                <a:moveTo>
                  <a:pt x="499" y="0"/>
                </a:moveTo>
                <a:cubicBezTo>
                  <a:pt x="517" y="177"/>
                  <a:pt x="536" y="355"/>
                  <a:pt x="453" y="453"/>
                </a:cubicBezTo>
                <a:cubicBezTo>
                  <a:pt x="370" y="551"/>
                  <a:pt x="75" y="566"/>
                  <a:pt x="0" y="589"/>
                </a:cubicBezTo>
              </a:path>
            </a:pathLst>
          </a:custGeom>
          <a:noFill/>
          <a:ln w="25400">
            <a:solidFill>
              <a:srgbClr val="9933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8217" name="Text Box 27"/>
          <p:cNvSpPr txBox="1">
            <a:spLocks noChangeArrowheads="1"/>
          </p:cNvSpPr>
          <p:nvPr/>
        </p:nvSpPr>
        <p:spPr bwMode="auto">
          <a:xfrm>
            <a:off x="1919289" y="981075"/>
            <a:ext cx="1296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b="1" i="1">
                <a:solidFill>
                  <a:srgbClr val="0066FF"/>
                </a:solidFill>
              </a:rPr>
              <a:t>Hittite </a:t>
            </a:r>
            <a:r>
              <a:rPr lang="en-US" altLang="hu-HU" sz="1400">
                <a:solidFill>
                  <a:srgbClr val="0066FF"/>
                </a:solidFill>
              </a:rPr>
              <a:t>until </a:t>
            </a:r>
            <a:br>
              <a:rPr lang="en-US" altLang="hu-HU" sz="1400">
                <a:solidFill>
                  <a:srgbClr val="0066FF"/>
                </a:solidFill>
              </a:rPr>
            </a:br>
            <a:r>
              <a:rPr lang="en-US" altLang="hu-HU" sz="1400">
                <a:solidFill>
                  <a:srgbClr val="0066FF"/>
                </a:solidFill>
              </a:rPr>
              <a:t>1200      BCE</a:t>
            </a:r>
            <a:endParaRPr lang="en-US" altLang="hu-HU" sz="1400" b="1" i="1">
              <a:solidFill>
                <a:srgbClr val="0066FF"/>
              </a:solidFill>
            </a:endParaRPr>
          </a:p>
        </p:txBody>
      </p:sp>
      <p:sp>
        <p:nvSpPr>
          <p:cNvPr id="8218" name="Line 28"/>
          <p:cNvSpPr>
            <a:spLocks noChangeShapeType="1"/>
          </p:cNvSpPr>
          <p:nvPr/>
        </p:nvSpPr>
        <p:spPr bwMode="auto">
          <a:xfrm flipH="1">
            <a:off x="1631950" y="3646489"/>
            <a:ext cx="503238" cy="142875"/>
          </a:xfrm>
          <a:prstGeom prst="line">
            <a:avLst/>
          </a:prstGeom>
          <a:noFill/>
          <a:ln w="22225">
            <a:solidFill>
              <a:srgbClr val="993300"/>
            </a:solidFill>
            <a:round/>
            <a:headEnd/>
            <a:tailEnd type="triangle" w="lg" len="lg"/>
          </a:ln>
          <a:extLst>
            <a:ext uri="{909E8E84-426E-40DD-AFC4-6F175D3DCCD1}">
              <a14:hiddenFill xmlns:a14="http://schemas.microsoft.com/office/drawing/2010/main">
                <a:noFill/>
              </a14:hiddenFill>
            </a:ext>
          </a:extLst>
        </p:spPr>
        <p:txBody>
          <a:bodyPr/>
          <a:lstStyle/>
          <a:p>
            <a:endParaRPr lang="hu-HU"/>
          </a:p>
        </p:txBody>
      </p:sp>
    </p:spTree>
    <p:extLst>
      <p:ext uri="{BB962C8B-B14F-4D97-AF65-F5344CB8AC3E}">
        <p14:creationId xmlns:p14="http://schemas.microsoft.com/office/powerpoint/2010/main" val="3900935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524000" y="115889"/>
            <a:ext cx="9144000" cy="1133475"/>
          </a:xfrm>
        </p:spPr>
        <p:txBody>
          <a:bodyPr/>
          <a:lstStyle/>
          <a:p>
            <a:r>
              <a:rPr lang="en-US" altLang="hu-HU" sz="4000"/>
              <a:t>The West-Semitic language continuum</a:t>
            </a:r>
          </a:p>
        </p:txBody>
      </p:sp>
      <p:pic>
        <p:nvPicPr>
          <p:cNvPr id="7171" name="Picture 3"/>
          <p:cNvPicPr>
            <a:picLocks noGrp="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6383339" y="1484313"/>
            <a:ext cx="4033837" cy="4362450"/>
          </a:xfrm>
        </p:spPr>
      </p:pic>
      <p:sp>
        <p:nvSpPr>
          <p:cNvPr id="7172" name="Rectangle 6"/>
          <p:cNvSpPr>
            <a:spLocks noGrp="1" noChangeArrowheads="1"/>
          </p:cNvSpPr>
          <p:nvPr>
            <p:ph type="body" sz="half" idx="2"/>
          </p:nvPr>
        </p:nvSpPr>
        <p:spPr>
          <a:xfrm>
            <a:off x="1774826" y="1195389"/>
            <a:ext cx="4537075" cy="5329237"/>
          </a:xfrm>
        </p:spPr>
        <p:txBody>
          <a:bodyPr/>
          <a:lstStyle/>
          <a:p>
            <a:pPr marL="0" indent="0">
              <a:spcBef>
                <a:spcPct val="20000"/>
              </a:spcBef>
            </a:pPr>
            <a:r>
              <a:rPr lang="en-US" altLang="hu-HU" smtClean="0">
                <a:latin typeface="Times New Roman" panose="02020603050405020304" pitchFamily="18" charset="0"/>
              </a:rPr>
              <a:t>Soon after 1000 BCE:</a:t>
            </a:r>
          </a:p>
          <a:p>
            <a:pPr marL="0" indent="0">
              <a:spcBef>
                <a:spcPct val="20000"/>
              </a:spcBef>
              <a:buFont typeface="Times New Roman" panose="02020603050405020304" pitchFamily="18" charset="0"/>
              <a:buChar char="•"/>
            </a:pPr>
            <a:r>
              <a:rPr lang="en-US" altLang="hu-HU" sz="2000" u="sng">
                <a:latin typeface="Times New Roman" panose="02020603050405020304" pitchFamily="18" charset="0"/>
              </a:rPr>
              <a:t>(Ugaritic</a:t>
            </a:r>
            <a:r>
              <a:rPr lang="en-US" altLang="hu-HU" sz="2000">
                <a:latin typeface="Times New Roman" panose="02020603050405020304" pitchFamily="18" charset="0"/>
              </a:rPr>
              <a:t> not anymore, </a:t>
            </a:r>
            <a:r>
              <a:rPr lang="en-US" altLang="hu-HU" sz="1600">
                <a:latin typeface="Times New Roman" panose="02020603050405020304" pitchFamily="18" charset="0"/>
              </a:rPr>
              <a:t>no Canaanite shift</a:t>
            </a:r>
            <a:r>
              <a:rPr lang="en-US" altLang="hu-HU" sz="2000">
                <a:latin typeface="Times New Roman" panose="02020603050405020304" pitchFamily="18" charset="0"/>
              </a:rPr>
              <a:t>)</a:t>
            </a:r>
          </a:p>
          <a:p>
            <a:pPr marL="0" indent="0">
              <a:spcBef>
                <a:spcPct val="20000"/>
              </a:spcBef>
              <a:buFont typeface="Times New Roman" panose="02020603050405020304" pitchFamily="18" charset="0"/>
              <a:buChar char="•"/>
            </a:pPr>
            <a:r>
              <a:rPr lang="en-US" altLang="hu-HU" sz="2000">
                <a:latin typeface="Times New Roman" panose="02020603050405020304" pitchFamily="18" charset="0"/>
              </a:rPr>
              <a:t>(Philistine language? Indo-European?)</a:t>
            </a:r>
            <a:endParaRPr lang="en-US" altLang="hu-HU" sz="2000" u="sng">
              <a:latin typeface="Times New Roman" panose="02020603050405020304" pitchFamily="18" charset="0"/>
            </a:endParaRPr>
          </a:p>
          <a:p>
            <a:pPr marL="0" indent="0">
              <a:spcBef>
                <a:spcPct val="20000"/>
              </a:spcBef>
              <a:buFont typeface="Times New Roman" panose="02020603050405020304" pitchFamily="18" charset="0"/>
              <a:buChar char="•"/>
            </a:pPr>
            <a:r>
              <a:rPr lang="en-US" altLang="hu-HU" sz="2400" u="sng">
                <a:latin typeface="Times New Roman" panose="02020603050405020304" pitchFamily="18" charset="0"/>
              </a:rPr>
              <a:t>Aramaic</a:t>
            </a:r>
            <a:r>
              <a:rPr lang="en-US" altLang="hu-HU" sz="2400">
                <a:latin typeface="Times New Roman" panose="02020603050405020304" pitchFamily="18" charset="0"/>
              </a:rPr>
              <a:t> in Syria </a:t>
            </a:r>
            <a:r>
              <a:rPr lang="en-US" altLang="hu-HU" sz="1600">
                <a:latin typeface="Times New Roman" panose="02020603050405020304" pitchFamily="18" charset="0"/>
              </a:rPr>
              <a:t>(no Canaanite shift)</a:t>
            </a:r>
            <a:endParaRPr lang="en-US" altLang="hu-HU" sz="2400" u="sng">
              <a:latin typeface="Times New Roman" panose="02020603050405020304" pitchFamily="18" charset="0"/>
            </a:endParaRPr>
          </a:p>
          <a:p>
            <a:pPr marL="0" indent="0">
              <a:spcBef>
                <a:spcPct val="20000"/>
              </a:spcBef>
              <a:buFont typeface="Times New Roman" panose="02020603050405020304" pitchFamily="18" charset="0"/>
              <a:buChar char="•"/>
            </a:pPr>
            <a:r>
              <a:rPr lang="en-US" altLang="hu-HU" sz="2400">
                <a:latin typeface="Times New Roman" panose="02020603050405020304" pitchFamily="18" charset="0"/>
              </a:rPr>
              <a:t>Canaanite sound shift </a:t>
            </a:r>
            <a:r>
              <a:rPr lang="en-US" altLang="hu-HU" sz="2000">
                <a:latin typeface="Times New Roman" panose="02020603050405020304" pitchFamily="18" charset="0"/>
              </a:rPr>
              <a:t>[ā] &gt; [ō]</a:t>
            </a:r>
            <a:r>
              <a:rPr lang="en-US" altLang="hu-HU" sz="2400">
                <a:latin typeface="Times New Roman" panose="02020603050405020304" pitchFamily="18" charset="0"/>
              </a:rPr>
              <a:t>: </a:t>
            </a:r>
            <a:r>
              <a:rPr lang="en-US" altLang="hu-HU" sz="2400" u="sng">
                <a:latin typeface="Times New Roman" panose="02020603050405020304" pitchFamily="18" charset="0"/>
              </a:rPr>
              <a:t>Phoenician</a:t>
            </a:r>
            <a:r>
              <a:rPr lang="en-US" altLang="hu-HU" sz="2400">
                <a:latin typeface="Times New Roman" panose="02020603050405020304" pitchFamily="18" charset="0"/>
              </a:rPr>
              <a:t> on the coast, and </a:t>
            </a:r>
            <a:br>
              <a:rPr lang="en-US" altLang="hu-HU" sz="2400">
                <a:latin typeface="Times New Roman" panose="02020603050405020304" pitchFamily="18" charset="0"/>
              </a:rPr>
            </a:br>
            <a:r>
              <a:rPr lang="en-US" altLang="hu-HU" sz="2400" u="sng">
                <a:latin typeface="Times New Roman" panose="02020603050405020304" pitchFamily="18" charset="0"/>
              </a:rPr>
              <a:t>Hebrew</a:t>
            </a:r>
            <a:r>
              <a:rPr lang="en-US" altLang="hu-HU" sz="2400">
                <a:latin typeface="Times New Roman" panose="02020603050405020304" pitchFamily="18" charset="0"/>
              </a:rPr>
              <a:t>: Northern and Southern dialects?</a:t>
            </a:r>
            <a:r>
              <a:rPr lang="en-US" altLang="hu-HU" sz="1800">
                <a:latin typeface="Times New Roman" panose="02020603050405020304" pitchFamily="18" charset="0"/>
              </a:rPr>
              <a:t> (E.g., shibbolet/sibbolet?)</a:t>
            </a:r>
          </a:p>
          <a:p>
            <a:pPr marL="0" indent="0">
              <a:spcBef>
                <a:spcPct val="20000"/>
              </a:spcBef>
              <a:buFont typeface="Times New Roman" panose="02020603050405020304" pitchFamily="18" charset="0"/>
              <a:buChar char="•"/>
            </a:pPr>
            <a:r>
              <a:rPr lang="en-US" altLang="hu-HU" sz="2400">
                <a:latin typeface="Times New Roman" panose="02020603050405020304" pitchFamily="18" charset="0"/>
              </a:rPr>
              <a:t>Ammonite, Moabite, Edomite (etc?).</a:t>
            </a:r>
          </a:p>
          <a:p>
            <a:pPr marL="0" indent="0">
              <a:spcBef>
                <a:spcPct val="20000"/>
              </a:spcBef>
            </a:pPr>
            <a:r>
              <a:rPr lang="en-US" altLang="hu-HU" sz="2400" i="1">
                <a:latin typeface="Times New Roman" panose="02020603050405020304" pitchFamily="18" charset="0"/>
              </a:rPr>
              <a:t>Most probably: </a:t>
            </a:r>
          </a:p>
          <a:p>
            <a:pPr marL="0" indent="0">
              <a:spcBef>
                <a:spcPct val="20000"/>
              </a:spcBef>
            </a:pPr>
            <a:r>
              <a:rPr lang="en-US" altLang="hu-HU" sz="2400">
                <a:latin typeface="Times New Roman" panose="02020603050405020304" pitchFamily="18" charset="0"/>
              </a:rPr>
              <a:t>- </a:t>
            </a:r>
            <a:r>
              <a:rPr lang="en-US" altLang="hu-HU" sz="2400" u="sng">
                <a:latin typeface="Times New Roman" panose="02020603050405020304" pitchFamily="18" charset="0"/>
              </a:rPr>
              <a:t>spoken</a:t>
            </a:r>
            <a:r>
              <a:rPr lang="en-US" altLang="hu-HU" sz="2400">
                <a:latin typeface="Times New Roman" panose="02020603050405020304" pitchFamily="18" charset="0"/>
              </a:rPr>
              <a:t> dialect continuum </a:t>
            </a:r>
            <a:br>
              <a:rPr lang="en-US" altLang="hu-HU" sz="2400">
                <a:latin typeface="Times New Roman" panose="02020603050405020304" pitchFamily="18" charset="0"/>
              </a:rPr>
            </a:br>
            <a:r>
              <a:rPr lang="en-US" altLang="hu-HU" sz="2400">
                <a:latin typeface="Times New Roman" panose="02020603050405020304" pitchFamily="18" charset="0"/>
              </a:rPr>
              <a:t>- artificial </a:t>
            </a:r>
            <a:r>
              <a:rPr lang="en-US" altLang="hu-HU" sz="2400" u="sng">
                <a:latin typeface="Times New Roman" panose="02020603050405020304" pitchFamily="18" charset="0"/>
              </a:rPr>
              <a:t>official/literary</a:t>
            </a:r>
            <a:r>
              <a:rPr lang="en-US" altLang="hu-HU" sz="2400">
                <a:latin typeface="Times New Roman" panose="02020603050405020304" pitchFamily="18" charset="0"/>
              </a:rPr>
              <a:t> language(s) in inscriptions.</a:t>
            </a:r>
          </a:p>
        </p:txBody>
      </p:sp>
      <p:sp>
        <p:nvSpPr>
          <p:cNvPr id="7173" name="Text Box 7"/>
          <p:cNvSpPr txBox="1">
            <a:spLocks noChangeArrowheads="1"/>
          </p:cNvSpPr>
          <p:nvPr/>
        </p:nvSpPr>
        <p:spPr bwMode="auto">
          <a:xfrm>
            <a:off x="5953125" y="6165850"/>
            <a:ext cx="4679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hu-HU" sz="1200"/>
              <a:t>Source: http://library.kiwix.org:4201/I/300px_Levant_830_svg.png</a:t>
            </a:r>
          </a:p>
        </p:txBody>
      </p:sp>
    </p:spTree>
    <p:extLst>
      <p:ext uri="{BB962C8B-B14F-4D97-AF65-F5344CB8AC3E}">
        <p14:creationId xmlns:p14="http://schemas.microsoft.com/office/powerpoint/2010/main" val="42778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8077200" y="6245225"/>
            <a:ext cx="21288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buClrTx/>
              <a:buFontTx/>
              <a:buNone/>
            </a:pPr>
            <a:fld id="{A879E7B3-5C3E-42B4-8F78-14F3B62480AB}" type="slidenum">
              <a:rPr lang="en-US" altLang="hu-HU">
                <a:solidFill>
                  <a:srgbClr val="000000"/>
                </a:solidFill>
              </a:rPr>
              <a:pPr algn="r" eaLnBrk="1" hangingPunct="1">
                <a:buClrTx/>
                <a:buFontTx/>
                <a:buNone/>
              </a:pPr>
              <a:t>13</a:t>
            </a:fld>
            <a:endParaRPr lang="en-US" altLang="hu-HU">
              <a:solidFill>
                <a:srgbClr val="000000"/>
              </a:solidFill>
            </a:endParaRPr>
          </a:p>
        </p:txBody>
      </p:sp>
      <p:sp>
        <p:nvSpPr>
          <p:cNvPr id="17411" name="Text Box 2"/>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buClrTx/>
              <a:buFontTx/>
              <a:buNone/>
            </a:pPr>
            <a:r>
              <a:rPr lang="en-US" altLang="hu-HU" sz="3600">
                <a:solidFill>
                  <a:srgbClr val="000000"/>
                </a:solidFill>
              </a:rPr>
              <a:t>History of Biblical Hebrew: </a:t>
            </a:r>
            <a:r>
              <a:rPr lang="en-US" altLang="hu-HU" sz="2200">
                <a:solidFill>
                  <a:srgbClr val="000000"/>
                </a:solidFill>
                <a:latin typeface="Courier New" panose="02070309020205020404" pitchFamily="49" charset="0"/>
                <a:cs typeface="Courier New" panose="02070309020205020404" pitchFamily="49" charset="0"/>
              </a:rPr>
              <a:t>spoken</a:t>
            </a:r>
            <a:r>
              <a:rPr lang="en-US" altLang="hu-HU" sz="2200">
                <a:solidFill>
                  <a:srgbClr val="000000"/>
                </a:solidFill>
              </a:rPr>
              <a:t> vs. </a:t>
            </a:r>
            <a:r>
              <a:rPr lang="en-US" altLang="hu-HU" sz="2200" u="sng">
                <a:solidFill>
                  <a:srgbClr val="000000"/>
                </a:solidFill>
                <a:latin typeface="Times New Roman" panose="02020603050405020304" pitchFamily="18" charset="0"/>
              </a:rPr>
              <a:t>written</a:t>
            </a:r>
          </a:p>
        </p:txBody>
      </p:sp>
      <p:sp>
        <p:nvSpPr>
          <p:cNvPr id="17412" name="Text Box 3"/>
          <p:cNvSpPr txBox="1">
            <a:spLocks noChangeArrowheads="1"/>
          </p:cNvSpPr>
          <p:nvPr/>
        </p:nvSpPr>
        <p:spPr bwMode="auto">
          <a:xfrm>
            <a:off x="2495550" y="1268414"/>
            <a:ext cx="81724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8138" indent="-334963" eaLnBrk="0" hangingPunct="0">
              <a:tabLst>
                <a:tab pos="338138"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140825" algn="l"/>
                <a:tab pos="9598025" algn="l"/>
                <a:tab pos="10055225" algn="l"/>
                <a:tab pos="10512425" algn="l"/>
                <a:tab pos="10514013" algn="l"/>
              </a:tabLst>
              <a:defRPr>
                <a:solidFill>
                  <a:schemeClr val="tx1"/>
                </a:solidFill>
                <a:latin typeface="Arial" panose="020B0604020202020204" pitchFamily="34" charset="0"/>
                <a:cs typeface="Arial" panose="020B0604020202020204" pitchFamily="34" charset="0"/>
              </a:defRPr>
            </a:lvl1pPr>
            <a:lvl2pPr indent="-282575" eaLnBrk="0" hangingPunct="0">
              <a:tabLst>
                <a:tab pos="338138"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140825" algn="l"/>
                <a:tab pos="9598025" algn="l"/>
                <a:tab pos="10055225" algn="l"/>
                <a:tab pos="10512425" algn="l"/>
                <a:tab pos="10514013" algn="l"/>
              </a:tabLst>
              <a:defRPr>
                <a:solidFill>
                  <a:schemeClr val="tx1"/>
                </a:solidFill>
                <a:latin typeface="Arial" panose="020B0604020202020204" pitchFamily="34" charset="0"/>
                <a:cs typeface="Arial" panose="020B0604020202020204" pitchFamily="34" charset="0"/>
              </a:defRPr>
            </a:lvl2pPr>
            <a:lvl3pPr eaLnBrk="0" hangingPunct="0">
              <a:tabLst>
                <a:tab pos="338138"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140825" algn="l"/>
                <a:tab pos="9598025" algn="l"/>
                <a:tab pos="10055225" algn="l"/>
                <a:tab pos="10512425" algn="l"/>
                <a:tab pos="10514013" algn="l"/>
              </a:tabLst>
              <a:defRPr>
                <a:solidFill>
                  <a:schemeClr val="tx1"/>
                </a:solidFill>
                <a:latin typeface="Arial" panose="020B0604020202020204" pitchFamily="34" charset="0"/>
                <a:cs typeface="Arial" panose="020B0604020202020204" pitchFamily="34" charset="0"/>
              </a:defRPr>
            </a:lvl3pPr>
            <a:lvl4pPr eaLnBrk="0" hangingPunct="0">
              <a:tabLst>
                <a:tab pos="338138"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140825" algn="l"/>
                <a:tab pos="9598025" algn="l"/>
                <a:tab pos="10055225" algn="l"/>
                <a:tab pos="10512425" algn="l"/>
                <a:tab pos="10514013" algn="l"/>
              </a:tabLst>
              <a:defRPr>
                <a:solidFill>
                  <a:schemeClr val="tx1"/>
                </a:solidFill>
                <a:latin typeface="Arial" panose="020B0604020202020204" pitchFamily="34" charset="0"/>
                <a:cs typeface="Arial" panose="020B0604020202020204" pitchFamily="34" charset="0"/>
              </a:defRPr>
            </a:lvl4pPr>
            <a:lvl5pPr eaLnBrk="0" hangingPunct="0">
              <a:tabLst>
                <a:tab pos="338138"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140825" algn="l"/>
                <a:tab pos="9598025" algn="l"/>
                <a:tab pos="10055225" algn="l"/>
                <a:tab pos="10512425" algn="l"/>
                <a:tab pos="10514013"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140825" algn="l"/>
                <a:tab pos="9598025" algn="l"/>
                <a:tab pos="10055225" algn="l"/>
                <a:tab pos="10512425" algn="l"/>
                <a:tab pos="10514013"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140825" algn="l"/>
                <a:tab pos="9598025" algn="l"/>
                <a:tab pos="10055225" algn="l"/>
                <a:tab pos="10512425" algn="l"/>
                <a:tab pos="10514013"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140825" algn="l"/>
                <a:tab pos="9598025" algn="l"/>
                <a:tab pos="10055225" algn="l"/>
                <a:tab pos="10512425" algn="l"/>
                <a:tab pos="10514013"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8138" algn="l"/>
                <a:tab pos="447675" algn="l"/>
                <a:tab pos="904875" algn="l"/>
                <a:tab pos="1362075" algn="l"/>
                <a:tab pos="1819275" algn="l"/>
                <a:tab pos="2276475" algn="l"/>
                <a:tab pos="2733675" algn="l"/>
                <a:tab pos="3190875" algn="l"/>
                <a:tab pos="3648075" algn="l"/>
                <a:tab pos="4105275" algn="l"/>
                <a:tab pos="4562475" algn="l"/>
                <a:tab pos="5019675" algn="l"/>
                <a:tab pos="5476875" algn="l"/>
                <a:tab pos="5934075" algn="l"/>
                <a:tab pos="6391275" algn="l"/>
                <a:tab pos="6848475" algn="l"/>
                <a:tab pos="7305675" algn="l"/>
                <a:tab pos="7762875" algn="l"/>
                <a:tab pos="8220075" algn="l"/>
                <a:tab pos="8677275" algn="l"/>
                <a:tab pos="9134475" algn="l"/>
                <a:tab pos="9140825" algn="l"/>
                <a:tab pos="9598025" algn="l"/>
                <a:tab pos="10055225" algn="l"/>
                <a:tab pos="10512425" algn="l"/>
                <a:tab pos="10514013" algn="l"/>
              </a:tabLst>
              <a:defRPr>
                <a:solidFill>
                  <a:schemeClr val="tx1"/>
                </a:solidFill>
                <a:latin typeface="Arial" panose="020B0604020202020204" pitchFamily="34" charset="0"/>
                <a:cs typeface="Arial" panose="020B0604020202020204" pitchFamily="34" charset="0"/>
              </a:defRPr>
            </a:lvl9pPr>
          </a:lstStyle>
          <a:p>
            <a:pPr eaLnBrk="1" hangingPunct="1">
              <a:spcBef>
                <a:spcPts val="700"/>
              </a:spcBef>
            </a:pPr>
            <a:r>
              <a:rPr lang="en-US" altLang="hu-HU" sz="2800" i="1">
                <a:solidFill>
                  <a:srgbClr val="000000"/>
                </a:solidFill>
              </a:rPr>
              <a:t>		</a:t>
            </a:r>
            <a:r>
              <a:rPr lang="en-US" altLang="hu-HU" sz="2200" i="1" u="sng">
                <a:solidFill>
                  <a:srgbClr val="000000"/>
                </a:solidFill>
              </a:rPr>
              <a:t>Geography</a:t>
            </a:r>
            <a:r>
              <a:rPr lang="en-US" altLang="hu-HU" sz="2200" i="1">
                <a:solidFill>
                  <a:srgbClr val="000000"/>
                </a:solidFill>
              </a:rPr>
              <a:t>: Northwest Semitic spoken language continuum</a:t>
            </a:r>
          </a:p>
          <a:p>
            <a:pPr lvl="1" eaLnBrk="1" hangingPunct="1">
              <a:spcBef>
                <a:spcPts val="700"/>
              </a:spcBef>
            </a:pPr>
            <a:r>
              <a:rPr lang="en-US" altLang="hu-HU" sz="2000">
                <a:solidFill>
                  <a:srgbClr val="000000"/>
                </a:solidFill>
                <a:latin typeface="Courier New" panose="02070309020205020404" pitchFamily="49" charset="0"/>
                <a:cs typeface="Courier New" panose="02070309020205020404" pitchFamily="49" charset="0"/>
              </a:rPr>
              <a:t>Aramaic 	Northern Hebrew	Southern Hebrew	Moab</a:t>
            </a:r>
          </a:p>
          <a:p>
            <a:pPr lvl="1" eaLnBrk="1" hangingPunct="1">
              <a:spcBef>
                <a:spcPts val="700"/>
              </a:spcBef>
            </a:pPr>
            <a:r>
              <a:rPr lang="en-US" altLang="hu-HU" sz="2000">
                <a:solidFill>
                  <a:srgbClr val="000000"/>
                </a:solidFill>
              </a:rPr>
              <a:t>									</a:t>
            </a:r>
            <a:r>
              <a:rPr lang="en-US" altLang="hu-HU">
                <a:solidFill>
                  <a:srgbClr val="000000"/>
                </a:solidFill>
              </a:rPr>
              <a:t>				</a:t>
            </a:r>
            <a:r>
              <a:rPr lang="en-US" altLang="hu-HU">
                <a:solidFill>
                  <a:srgbClr val="000000"/>
                </a:solidFill>
                <a:latin typeface="Courier New" panose="02070309020205020404" pitchFamily="49" charset="0"/>
                <a:cs typeface="Courier New" panose="02070309020205020404" pitchFamily="49" charset="0"/>
              </a:rPr>
              <a:t>Judah</a:t>
            </a:r>
          </a:p>
          <a:p>
            <a:pPr lvl="1" eaLnBrk="1" hangingPunct="1">
              <a:spcBef>
                <a:spcPts val="700"/>
              </a:spcBef>
            </a:pPr>
            <a:r>
              <a:rPr lang="en-US" altLang="hu-HU">
                <a:solidFill>
                  <a:srgbClr val="000000"/>
                </a:solidFill>
              </a:rPr>
              <a:t>							 	</a:t>
            </a:r>
            <a:r>
              <a:rPr lang="en-US" altLang="hu-HU" sz="2000" u="sng">
                <a:solidFill>
                  <a:srgbClr val="000000"/>
                </a:solidFill>
                <a:latin typeface="Times New Roman" panose="02020603050405020304" pitchFamily="18" charset="0"/>
              </a:rPr>
              <a:t>Pre-classical BH</a:t>
            </a:r>
          </a:p>
          <a:p>
            <a:pPr lvl="1" eaLnBrk="1" hangingPunct="1">
              <a:spcBef>
                <a:spcPts val="700"/>
              </a:spcBef>
            </a:pPr>
            <a:r>
              <a:rPr lang="en-US" altLang="hu-HU">
                <a:solidFill>
                  <a:srgbClr val="000000"/>
                </a:solidFill>
              </a:rPr>
              <a:t>														      </a:t>
            </a:r>
            <a:r>
              <a:rPr lang="en-US" altLang="hu-HU" u="sng">
                <a:solidFill>
                  <a:srgbClr val="000000"/>
                </a:solidFill>
                <a:latin typeface="Times New Roman" panose="02020603050405020304" pitchFamily="18" charset="0"/>
              </a:rPr>
              <a:t>Mesha stele</a:t>
            </a:r>
          </a:p>
          <a:p>
            <a:pPr lvl="1" eaLnBrk="1" hangingPunct="1">
              <a:spcBef>
                <a:spcPts val="700"/>
              </a:spcBef>
            </a:pPr>
            <a:r>
              <a:rPr lang="en-US" altLang="hu-HU" u="sng">
                <a:solidFill>
                  <a:srgbClr val="000000"/>
                </a:solidFill>
                <a:latin typeface="Times New Roman" panose="02020603050405020304" pitchFamily="18" charset="0"/>
              </a:rPr>
              <a:t>early Aramaic </a:t>
            </a:r>
            <a:r>
              <a:rPr lang="en-US" altLang="hu-HU">
                <a:solidFill>
                  <a:srgbClr val="000000"/>
                </a:solidFill>
                <a:latin typeface="Times New Roman" panose="02020603050405020304" pitchFamily="18" charset="0"/>
              </a:rPr>
              <a:t>	</a:t>
            </a:r>
            <a:r>
              <a:rPr lang="en-US" altLang="hu-HU">
                <a:solidFill>
                  <a:srgbClr val="000000"/>
                </a:solidFill>
              </a:rPr>
              <a:t>							    </a:t>
            </a:r>
            <a:r>
              <a:rPr lang="en-US" altLang="hu-HU" sz="2000" u="sng">
                <a:solidFill>
                  <a:srgbClr val="000000"/>
                </a:solidFill>
                <a:latin typeface="Times New Roman" panose="02020603050405020304" pitchFamily="18" charset="0"/>
              </a:rPr>
              <a:t>Classical BH</a:t>
            </a:r>
          </a:p>
          <a:p>
            <a:pPr lvl="1" eaLnBrk="1" hangingPunct="1">
              <a:spcBef>
                <a:spcPts val="700"/>
              </a:spcBef>
            </a:pPr>
            <a:r>
              <a:rPr lang="en-US" altLang="hu-HU" u="sng">
                <a:solidFill>
                  <a:srgbClr val="000000"/>
                </a:solidFill>
                <a:latin typeface="Times New Roman" panose="02020603050405020304" pitchFamily="18" charset="0"/>
              </a:rPr>
              <a:t>inscriptions</a:t>
            </a:r>
          </a:p>
          <a:p>
            <a:pPr lvl="1" eaLnBrk="1" hangingPunct="1">
              <a:spcBef>
                <a:spcPts val="700"/>
              </a:spcBef>
            </a:pPr>
            <a:endParaRPr lang="en-US" altLang="hu-HU">
              <a:solidFill>
                <a:srgbClr val="000000"/>
              </a:solidFill>
            </a:endParaRPr>
          </a:p>
          <a:p>
            <a:pPr lvl="1" eaLnBrk="1" hangingPunct="1">
              <a:spcBef>
                <a:spcPts val="700"/>
              </a:spcBef>
            </a:pPr>
            <a:endParaRPr lang="en-US" altLang="hu-HU">
              <a:solidFill>
                <a:srgbClr val="000000"/>
              </a:solidFill>
            </a:endParaRPr>
          </a:p>
          <a:p>
            <a:pPr lvl="1" eaLnBrk="1" hangingPunct="1">
              <a:spcBef>
                <a:spcPts val="700"/>
              </a:spcBef>
            </a:pPr>
            <a:r>
              <a:rPr lang="en-US" altLang="hu-HU" u="sng">
                <a:solidFill>
                  <a:srgbClr val="000000"/>
                </a:solidFill>
                <a:latin typeface="Times New Roman" panose="02020603050405020304" pitchFamily="18" charset="0"/>
              </a:rPr>
              <a:t>Achaemenid</a:t>
            </a:r>
            <a:r>
              <a:rPr lang="en-US" altLang="hu-HU">
                <a:solidFill>
                  <a:srgbClr val="000000"/>
                </a:solidFill>
                <a:latin typeface="Times New Roman" panose="02020603050405020304" pitchFamily="18" charset="0"/>
              </a:rPr>
              <a:t> 	</a:t>
            </a:r>
            <a:r>
              <a:rPr lang="en-US" altLang="hu-HU">
                <a:solidFill>
                  <a:srgbClr val="000000"/>
                </a:solidFill>
              </a:rPr>
              <a:t>				</a:t>
            </a:r>
            <a:r>
              <a:rPr lang="en-US" altLang="hu-HU" sz="2000" u="sng">
                <a:solidFill>
                  <a:srgbClr val="000000"/>
                </a:solidFill>
                <a:latin typeface="Times New Roman" panose="02020603050405020304" pitchFamily="18" charset="0"/>
              </a:rPr>
              <a:t>Late Biblical Hebrew</a:t>
            </a:r>
          </a:p>
          <a:p>
            <a:pPr lvl="1" eaLnBrk="1" hangingPunct="1">
              <a:spcBef>
                <a:spcPts val="700"/>
              </a:spcBef>
            </a:pPr>
            <a:r>
              <a:rPr lang="en-US" altLang="hu-HU" u="sng">
                <a:solidFill>
                  <a:srgbClr val="000000"/>
                </a:solidFill>
                <a:latin typeface="Times New Roman" panose="02020603050405020304" pitchFamily="18" charset="0"/>
              </a:rPr>
              <a:t>Aramaic</a:t>
            </a:r>
            <a:r>
              <a:rPr lang="en-US" altLang="hu-HU">
                <a:solidFill>
                  <a:srgbClr val="000000"/>
                </a:solidFill>
              </a:rPr>
              <a:t> 									</a:t>
            </a:r>
            <a:r>
              <a:rPr lang="en-US" altLang="hu-HU" sz="2000" u="sng">
                <a:solidFill>
                  <a:srgbClr val="000000"/>
                </a:solidFill>
                <a:latin typeface="Times New Roman" panose="02020603050405020304" pitchFamily="18" charset="0"/>
              </a:rPr>
              <a:t>Qumran Hebrew</a:t>
            </a:r>
          </a:p>
          <a:p>
            <a:pPr lvl="1" eaLnBrk="1" hangingPunct="1">
              <a:spcBef>
                <a:spcPts val="700"/>
              </a:spcBef>
            </a:pPr>
            <a:endParaRPr lang="en-US" altLang="hu-HU">
              <a:solidFill>
                <a:srgbClr val="000000"/>
              </a:solidFill>
            </a:endParaRPr>
          </a:p>
          <a:p>
            <a:pPr lvl="1" eaLnBrk="1" hangingPunct="1">
              <a:spcBef>
                <a:spcPts val="700"/>
              </a:spcBef>
            </a:pPr>
            <a:r>
              <a:rPr lang="en-US" altLang="hu-HU" u="sng">
                <a:solidFill>
                  <a:srgbClr val="000000"/>
                </a:solidFill>
                <a:latin typeface="Times New Roman" panose="02020603050405020304" pitchFamily="18" charset="0"/>
              </a:rPr>
              <a:t>Middle Aramaic</a:t>
            </a:r>
            <a:r>
              <a:rPr lang="en-US" altLang="hu-HU">
                <a:solidFill>
                  <a:srgbClr val="000000"/>
                </a:solidFill>
              </a:rPr>
              <a:t> 					</a:t>
            </a:r>
            <a:r>
              <a:rPr lang="en-US" altLang="hu-HU" sz="2000" u="sng">
                <a:solidFill>
                  <a:srgbClr val="000000"/>
                </a:solidFill>
                <a:latin typeface="Times New Roman" panose="02020603050405020304" pitchFamily="18" charset="0"/>
              </a:rPr>
              <a:t>Mishnaic/Rabbinic Hebrew</a:t>
            </a:r>
          </a:p>
        </p:txBody>
      </p:sp>
      <p:sp>
        <p:nvSpPr>
          <p:cNvPr id="17413" name="Text Box 4"/>
          <p:cNvSpPr txBox="1">
            <a:spLocks noChangeArrowheads="1"/>
          </p:cNvSpPr>
          <p:nvPr/>
        </p:nvSpPr>
        <p:spPr bwMode="auto">
          <a:xfrm>
            <a:off x="1545200" y="692150"/>
            <a:ext cx="994801"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vert="eaVert"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1375"/>
              </a:spcBef>
            </a:pPr>
            <a:r>
              <a:rPr lang="en-US" altLang="hu-HU" sz="2200" i="1" u="sng">
                <a:solidFill>
                  <a:srgbClr val="000000"/>
                </a:solidFill>
              </a:rPr>
              <a:t>Time:</a:t>
            </a:r>
          </a:p>
          <a:p>
            <a:pPr eaLnBrk="1" hangingPunct="1">
              <a:spcBef>
                <a:spcPts val="1250"/>
              </a:spcBef>
            </a:pPr>
            <a:r>
              <a:rPr lang="en-US" altLang="hu-HU" sz="2000">
                <a:solidFill>
                  <a:srgbClr val="000000"/>
                </a:solidFill>
              </a:rPr>
              <a:t>2</a:t>
            </a:r>
            <a:r>
              <a:rPr lang="en-US" altLang="hu-HU" sz="2000" baseline="30000">
                <a:solidFill>
                  <a:srgbClr val="000000"/>
                </a:solidFill>
              </a:rPr>
              <a:t>nd</a:t>
            </a:r>
            <a:r>
              <a:rPr lang="en-US" altLang="hu-HU" sz="2000">
                <a:solidFill>
                  <a:srgbClr val="000000"/>
                </a:solidFill>
              </a:rPr>
              <a:t> Temple;	Bab. exile;   1</a:t>
            </a:r>
            <a:r>
              <a:rPr lang="en-US" altLang="hu-HU" sz="2000" baseline="30000">
                <a:solidFill>
                  <a:srgbClr val="000000"/>
                </a:solidFill>
              </a:rPr>
              <a:t>st</a:t>
            </a:r>
            <a:r>
              <a:rPr lang="en-US" altLang="hu-HU" sz="2000">
                <a:solidFill>
                  <a:srgbClr val="000000"/>
                </a:solidFill>
              </a:rPr>
              <a:t> Temple; Judges</a:t>
            </a:r>
          </a:p>
        </p:txBody>
      </p:sp>
      <p:sp>
        <p:nvSpPr>
          <p:cNvPr id="17414" name="Line 5"/>
          <p:cNvSpPr>
            <a:spLocks noChangeShapeType="1"/>
          </p:cNvSpPr>
          <p:nvPr/>
        </p:nvSpPr>
        <p:spPr bwMode="auto">
          <a:xfrm>
            <a:off x="3432175" y="2205039"/>
            <a:ext cx="1588" cy="115252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15" name="Line 6"/>
          <p:cNvSpPr>
            <a:spLocks noChangeShapeType="1"/>
          </p:cNvSpPr>
          <p:nvPr/>
        </p:nvSpPr>
        <p:spPr bwMode="auto">
          <a:xfrm>
            <a:off x="3432175" y="3716339"/>
            <a:ext cx="1588" cy="115252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16" name="Line 7"/>
          <p:cNvSpPr>
            <a:spLocks noChangeShapeType="1"/>
          </p:cNvSpPr>
          <p:nvPr/>
        </p:nvSpPr>
        <p:spPr bwMode="auto">
          <a:xfrm>
            <a:off x="3432175" y="5300664"/>
            <a:ext cx="1588" cy="136842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17" name="Line 8"/>
          <p:cNvSpPr>
            <a:spLocks noChangeShapeType="1"/>
          </p:cNvSpPr>
          <p:nvPr/>
        </p:nvSpPr>
        <p:spPr bwMode="auto">
          <a:xfrm flipH="1">
            <a:off x="7748588" y="3789363"/>
            <a:ext cx="438150" cy="100806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18" name="Line 9"/>
          <p:cNvSpPr>
            <a:spLocks noChangeShapeType="1"/>
          </p:cNvSpPr>
          <p:nvPr/>
        </p:nvSpPr>
        <p:spPr bwMode="auto">
          <a:xfrm>
            <a:off x="8759825" y="2636839"/>
            <a:ext cx="1588" cy="720725"/>
          </a:xfrm>
          <a:prstGeom prst="line">
            <a:avLst/>
          </a:prstGeom>
          <a:noFill/>
          <a:ln w="9360">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19" name="Line 10"/>
          <p:cNvSpPr>
            <a:spLocks noChangeShapeType="1"/>
          </p:cNvSpPr>
          <p:nvPr/>
        </p:nvSpPr>
        <p:spPr bwMode="auto">
          <a:xfrm>
            <a:off x="7680325" y="5157789"/>
            <a:ext cx="1588" cy="14287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20" name="Line 11"/>
          <p:cNvSpPr>
            <a:spLocks noChangeShapeType="1"/>
          </p:cNvSpPr>
          <p:nvPr/>
        </p:nvSpPr>
        <p:spPr bwMode="auto">
          <a:xfrm>
            <a:off x="6096001" y="2060576"/>
            <a:ext cx="504825" cy="576263"/>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21" name="Line 12"/>
          <p:cNvSpPr>
            <a:spLocks noChangeShapeType="1"/>
          </p:cNvSpPr>
          <p:nvPr/>
        </p:nvSpPr>
        <p:spPr bwMode="auto">
          <a:xfrm flipH="1">
            <a:off x="7316788" y="2133600"/>
            <a:ext cx="366712" cy="4318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22" name="Text Box 13"/>
          <p:cNvSpPr txBox="1">
            <a:spLocks noChangeArrowheads="1"/>
          </p:cNvSpPr>
          <p:nvPr/>
        </p:nvSpPr>
        <p:spPr bwMode="auto">
          <a:xfrm>
            <a:off x="5227709" y="2708276"/>
            <a:ext cx="101275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spcBef>
                <a:spcPts val="1125"/>
              </a:spcBef>
            </a:pPr>
            <a:r>
              <a:rPr lang="en-US" altLang="hu-HU">
                <a:solidFill>
                  <a:srgbClr val="000000"/>
                </a:solidFill>
                <a:latin typeface="Courier New" panose="02070309020205020404" pitchFamily="49" charset="0"/>
                <a:cs typeface="Courier New" panose="02070309020205020404" pitchFamily="49" charset="0"/>
              </a:rPr>
              <a:t>North and South, </a:t>
            </a:r>
            <a:br>
              <a:rPr lang="en-US" altLang="hu-HU">
                <a:solidFill>
                  <a:srgbClr val="000000"/>
                </a:solidFill>
                <a:latin typeface="Courier New" panose="02070309020205020404" pitchFamily="49" charset="0"/>
                <a:cs typeface="Courier New" panose="02070309020205020404" pitchFamily="49" charset="0"/>
              </a:rPr>
            </a:br>
            <a:r>
              <a:rPr lang="en-US" altLang="hu-HU">
                <a:solidFill>
                  <a:srgbClr val="000000"/>
                </a:solidFill>
                <a:latin typeface="Courier New" panose="02070309020205020404" pitchFamily="49" charset="0"/>
                <a:cs typeface="Courier New" panose="02070309020205020404" pitchFamily="49" charset="0"/>
              </a:rPr>
              <a:t>pre- and post-exilic Colloquial Hebrew?</a:t>
            </a:r>
          </a:p>
        </p:txBody>
      </p:sp>
      <p:sp>
        <p:nvSpPr>
          <p:cNvPr id="17423" name="Line 14"/>
          <p:cNvSpPr>
            <a:spLocks noChangeShapeType="1"/>
          </p:cNvSpPr>
          <p:nvPr/>
        </p:nvSpPr>
        <p:spPr bwMode="auto">
          <a:xfrm>
            <a:off x="5880101" y="5229225"/>
            <a:ext cx="792163" cy="8636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24" name="Line 15"/>
          <p:cNvSpPr>
            <a:spLocks noChangeShapeType="1"/>
          </p:cNvSpPr>
          <p:nvPr/>
        </p:nvSpPr>
        <p:spPr bwMode="auto">
          <a:xfrm flipV="1">
            <a:off x="5880101" y="5226050"/>
            <a:ext cx="576263" cy="7938"/>
          </a:xfrm>
          <a:prstGeom prst="line">
            <a:avLst/>
          </a:prstGeom>
          <a:noFill/>
          <a:ln w="9360">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25" name="Line 16"/>
          <p:cNvSpPr>
            <a:spLocks noChangeShapeType="1"/>
          </p:cNvSpPr>
          <p:nvPr/>
        </p:nvSpPr>
        <p:spPr bwMode="auto">
          <a:xfrm>
            <a:off x="4800601" y="6237289"/>
            <a:ext cx="1800225" cy="1587"/>
          </a:xfrm>
          <a:prstGeom prst="line">
            <a:avLst/>
          </a:prstGeom>
          <a:noFill/>
          <a:ln w="9360">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26" name="Line 17"/>
          <p:cNvSpPr>
            <a:spLocks noChangeShapeType="1"/>
          </p:cNvSpPr>
          <p:nvPr/>
        </p:nvSpPr>
        <p:spPr bwMode="auto">
          <a:xfrm flipH="1">
            <a:off x="9188451" y="3357563"/>
            <a:ext cx="582613" cy="215900"/>
          </a:xfrm>
          <a:prstGeom prst="line">
            <a:avLst/>
          </a:prstGeom>
          <a:noFill/>
          <a:ln w="936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27" name="Line 18"/>
          <p:cNvSpPr>
            <a:spLocks noChangeShapeType="1"/>
          </p:cNvSpPr>
          <p:nvPr/>
        </p:nvSpPr>
        <p:spPr bwMode="auto">
          <a:xfrm>
            <a:off x="10056814" y="2133601"/>
            <a:ext cx="1587" cy="790575"/>
          </a:xfrm>
          <a:prstGeom prst="line">
            <a:avLst/>
          </a:prstGeom>
          <a:noFill/>
          <a:ln w="9360">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28" name="Line 19"/>
          <p:cNvSpPr>
            <a:spLocks noChangeShapeType="1"/>
          </p:cNvSpPr>
          <p:nvPr/>
        </p:nvSpPr>
        <p:spPr bwMode="auto">
          <a:xfrm flipV="1">
            <a:off x="3863975" y="5297489"/>
            <a:ext cx="2592388" cy="79375"/>
          </a:xfrm>
          <a:prstGeom prst="line">
            <a:avLst/>
          </a:prstGeom>
          <a:noFill/>
          <a:ln w="9360">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7429" name="Text Box 20"/>
          <p:cNvSpPr txBox="1">
            <a:spLocks noChangeArrowheads="1"/>
          </p:cNvSpPr>
          <p:nvPr/>
        </p:nvSpPr>
        <p:spPr bwMode="auto">
          <a:xfrm>
            <a:off x="4079875" y="6491288"/>
            <a:ext cx="5976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r" eaLnBrk="1" hangingPunct="1">
              <a:spcBef>
                <a:spcPts val="1125"/>
              </a:spcBef>
            </a:pPr>
            <a:r>
              <a:rPr lang="en-US" altLang="hu-HU">
                <a:solidFill>
                  <a:srgbClr val="000000"/>
                </a:solidFill>
              </a:rPr>
              <a:t>To observe: where are </a:t>
            </a:r>
            <a:r>
              <a:rPr lang="en-US" altLang="hu-HU" i="1">
                <a:solidFill>
                  <a:srgbClr val="000000"/>
                </a:solidFill>
              </a:rPr>
              <a:t>no</a:t>
            </a:r>
            <a:r>
              <a:rPr lang="en-US" altLang="hu-HU">
                <a:solidFill>
                  <a:srgbClr val="000000"/>
                </a:solidFill>
              </a:rPr>
              <a:t> connecting lines! Major break!</a:t>
            </a:r>
          </a:p>
        </p:txBody>
      </p:sp>
      <p:sp>
        <p:nvSpPr>
          <p:cNvPr id="17430" name="Text Box 21"/>
          <p:cNvSpPr txBox="1">
            <a:spLocks noChangeArrowheads="1"/>
          </p:cNvSpPr>
          <p:nvPr/>
        </p:nvSpPr>
        <p:spPr bwMode="auto">
          <a:xfrm>
            <a:off x="7391400" y="404813"/>
            <a:ext cx="1944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spcBef>
                <a:spcPts val="1125"/>
              </a:spcBef>
            </a:pPr>
            <a:r>
              <a:rPr lang="en-US" altLang="hu-HU">
                <a:solidFill>
                  <a:srgbClr val="000000"/>
                </a:solidFill>
                <a:latin typeface="Courier New" panose="02070309020205020404" pitchFamily="49" charset="0"/>
                <a:cs typeface="Courier New" panose="02070309020205020404" pitchFamily="49" charset="0"/>
              </a:rPr>
              <a:t>hypothesized</a:t>
            </a:r>
          </a:p>
        </p:txBody>
      </p:sp>
      <p:sp>
        <p:nvSpPr>
          <p:cNvPr id="17431" name="Text Box 22"/>
          <p:cNvSpPr txBox="1">
            <a:spLocks noChangeArrowheads="1"/>
          </p:cNvSpPr>
          <p:nvPr/>
        </p:nvSpPr>
        <p:spPr bwMode="auto">
          <a:xfrm>
            <a:off x="9048751" y="981075"/>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eaLnBrk="1" hangingPunct="1">
              <a:spcBef>
                <a:spcPts val="1125"/>
              </a:spcBef>
            </a:pPr>
            <a:r>
              <a:rPr lang="en-US" altLang="hu-HU" u="sng">
                <a:solidFill>
                  <a:srgbClr val="000000"/>
                </a:solidFill>
                <a:latin typeface="Times New Roman" panose="02020603050405020304" pitchFamily="18" charset="0"/>
              </a:rPr>
              <a:t>documents</a:t>
            </a:r>
          </a:p>
        </p:txBody>
      </p:sp>
      <p:cxnSp>
        <p:nvCxnSpPr>
          <p:cNvPr id="17432" name="AutoShape 23"/>
          <p:cNvCxnSpPr>
            <a:cxnSpLocks noChangeShapeType="1"/>
            <a:stCxn id="17420" idx="0"/>
          </p:cNvCxnSpPr>
          <p:nvPr/>
        </p:nvCxnSpPr>
        <p:spPr bwMode="auto">
          <a:xfrm rot="5400000">
            <a:off x="5664201" y="2205039"/>
            <a:ext cx="576263" cy="287337"/>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7433" name="AutoShape 24"/>
          <p:cNvCxnSpPr>
            <a:cxnSpLocks noChangeShapeType="1"/>
          </p:cNvCxnSpPr>
          <p:nvPr/>
        </p:nvCxnSpPr>
        <p:spPr bwMode="auto">
          <a:xfrm flipH="1">
            <a:off x="5951539" y="1989138"/>
            <a:ext cx="1150937" cy="647700"/>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438843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Házi feladat</a:t>
            </a:r>
            <a:endParaRPr lang="hu-HU" dirty="0"/>
          </a:p>
        </p:txBody>
      </p:sp>
      <p:sp>
        <p:nvSpPr>
          <p:cNvPr id="3" name="Szöveg helye 2"/>
          <p:cNvSpPr>
            <a:spLocks noGrp="1"/>
          </p:cNvSpPr>
          <p:nvPr>
            <p:ph type="body" idx="1"/>
          </p:nvPr>
        </p:nvSpPr>
        <p:spPr/>
        <p:txBody>
          <a:bodyPr/>
          <a:lstStyle/>
          <a:p>
            <a:endParaRPr lang="hu-HU"/>
          </a:p>
        </p:txBody>
      </p:sp>
    </p:spTree>
    <p:extLst>
      <p:ext uri="{BB962C8B-B14F-4D97-AF65-F5344CB8AC3E}">
        <p14:creationId xmlns:p14="http://schemas.microsoft.com/office/powerpoint/2010/main" val="516296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title"/>
          </p:nvPr>
        </p:nvSpPr>
        <p:spPr/>
        <p:txBody>
          <a:bodyPr/>
          <a:lstStyle/>
          <a:p>
            <a:r>
              <a:rPr lang="hu-HU" altLang="hu-HU" dirty="0" smtClean="0"/>
              <a:t>Következő órára: olvasandó + házi feladat</a:t>
            </a:r>
          </a:p>
        </p:txBody>
      </p:sp>
      <p:sp>
        <p:nvSpPr>
          <p:cNvPr id="15363" name="Tartalom helye 2"/>
          <p:cNvSpPr>
            <a:spLocks noGrp="1"/>
          </p:cNvSpPr>
          <p:nvPr>
            <p:ph idx="1"/>
          </p:nvPr>
        </p:nvSpPr>
        <p:spPr>
          <a:xfrm>
            <a:off x="838199" y="1573967"/>
            <a:ext cx="10929080" cy="5066676"/>
          </a:xfrm>
        </p:spPr>
        <p:txBody>
          <a:bodyPr>
            <a:normAutofit lnSpcReduction="10000"/>
          </a:bodyPr>
          <a:lstStyle/>
          <a:p>
            <a:pPr marL="514350" indent="-514350">
              <a:lnSpc>
                <a:spcPct val="120000"/>
              </a:lnSpc>
              <a:buAutoNum type="arabicPeriod"/>
            </a:pPr>
            <a:r>
              <a:rPr lang="hu-HU" altLang="hu-HU" u="sng" dirty="0" smtClean="0"/>
              <a:t>Olvasandó:</a:t>
            </a:r>
            <a:r>
              <a:rPr lang="hu-HU" altLang="hu-HU" dirty="0" smtClean="0"/>
              <a:t> </a:t>
            </a:r>
            <a:r>
              <a:rPr lang="pl-PL" altLang="hu-HU" dirty="0" smtClean="0"/>
              <a:t>K-McK 223-241 (Ugariti), Dobos 111-116 (Amarna)</a:t>
            </a:r>
            <a:r>
              <a:rPr lang="hu-HU" altLang="hu-HU" dirty="0" smtClean="0"/>
              <a:t>.</a:t>
            </a:r>
          </a:p>
          <a:p>
            <a:pPr marL="457200" lvl="1" indent="0">
              <a:lnSpc>
                <a:spcPct val="120000"/>
              </a:lnSpc>
              <a:buNone/>
            </a:pPr>
            <a:r>
              <a:rPr lang="hu-HU" altLang="hu-HU" i="1" dirty="0" smtClean="0"/>
              <a:t>Készítsenek listát az elírásokról, nyomdahibákról.</a:t>
            </a:r>
          </a:p>
          <a:p>
            <a:pPr>
              <a:lnSpc>
                <a:spcPct val="120000"/>
              </a:lnSpc>
            </a:pPr>
            <a:endParaRPr lang="hu-HU" altLang="hu-HU" sz="800" u="sng" dirty="0" smtClean="0"/>
          </a:p>
          <a:p>
            <a:pPr marL="0" indent="0">
              <a:lnSpc>
                <a:spcPct val="120000"/>
              </a:lnSpc>
              <a:buNone/>
            </a:pPr>
            <a:r>
              <a:rPr lang="hu-HU" altLang="hu-HU" dirty="0" smtClean="0"/>
              <a:t>2. </a:t>
            </a:r>
            <a:r>
              <a:rPr lang="hu-HU" altLang="hu-HU" u="sng" dirty="0" smtClean="0"/>
              <a:t>Forráskritika:</a:t>
            </a:r>
            <a:endParaRPr lang="hu-HU" altLang="hu-HU" dirty="0" smtClean="0"/>
          </a:p>
          <a:p>
            <a:pPr marL="539750">
              <a:lnSpc>
                <a:spcPct val="120000"/>
              </a:lnSpc>
            </a:pPr>
            <a:r>
              <a:rPr lang="hu-HU" altLang="hu-HU" sz="2600" dirty="0" smtClean="0"/>
              <a:t>Parker (</a:t>
            </a:r>
            <a:r>
              <a:rPr lang="hu-HU" altLang="hu-HU" sz="2600" dirty="0" err="1" smtClean="0"/>
              <a:t>Beyond</a:t>
            </a:r>
            <a:r>
              <a:rPr lang="hu-HU" altLang="hu-HU" sz="2600" dirty="0" smtClean="0"/>
              <a:t> Babel 43-60) előbb felsorol öt szempontot, amely egy-egy felirat nyelvének a meghatározásában segít (pp. 50-53): nyelvi </a:t>
            </a:r>
            <a:r>
              <a:rPr lang="hu-HU" altLang="hu-HU" sz="2600" dirty="0" err="1" smtClean="0"/>
              <a:t>jellegzetes-ségek</a:t>
            </a:r>
            <a:r>
              <a:rPr lang="hu-HU" altLang="hu-HU" sz="2600" dirty="0" smtClean="0"/>
              <a:t>, eredet, névtan (</a:t>
            </a:r>
            <a:r>
              <a:rPr lang="hu-HU" altLang="hu-HU" sz="2600" dirty="0" err="1" smtClean="0"/>
              <a:t>onomasztika</a:t>
            </a:r>
            <a:r>
              <a:rPr lang="hu-HU" altLang="hu-HU" sz="2600" dirty="0" smtClean="0"/>
              <a:t>), paleográfia, ikonográfia. Majd bemutat hét feliratot vagy feliratcsoportot. Foglalja össze: mely forrástípus </a:t>
            </a:r>
            <a:r>
              <a:rPr lang="hu-HU" altLang="hu-HU" sz="2600" dirty="0"/>
              <a:t>esetén mely szempont mennyire </a:t>
            </a:r>
            <a:r>
              <a:rPr lang="hu-HU" altLang="hu-HU" sz="2600" dirty="0" smtClean="0"/>
              <a:t>használható.</a:t>
            </a:r>
          </a:p>
          <a:p>
            <a:pPr marL="539750">
              <a:lnSpc>
                <a:spcPct val="120000"/>
              </a:lnSpc>
            </a:pPr>
            <a:r>
              <a:rPr lang="hu-HU" altLang="hu-HU" sz="2600" dirty="0" err="1" smtClean="0"/>
              <a:t>Emailben</a:t>
            </a:r>
            <a:r>
              <a:rPr lang="hu-HU" altLang="hu-HU" sz="2600" dirty="0" smtClean="0"/>
              <a:t>: </a:t>
            </a:r>
            <a:r>
              <a:rPr lang="hu-HU" altLang="hu-HU" sz="2600" dirty="0" err="1" smtClean="0"/>
              <a:t>biro.tamas</a:t>
            </a:r>
            <a:r>
              <a:rPr lang="hu-HU" altLang="hu-HU" sz="2600" dirty="0" smtClean="0"/>
              <a:t>@</a:t>
            </a:r>
            <a:r>
              <a:rPr lang="hu-HU" altLang="hu-HU" sz="2600" dirty="0" err="1" smtClean="0"/>
              <a:t>btk.elte.hu</a:t>
            </a:r>
            <a:r>
              <a:rPr lang="hu-HU" altLang="hu-HU" sz="2600" dirty="0" smtClean="0"/>
              <a:t>. Határidő: kedd dél (12:00). </a:t>
            </a:r>
          </a:p>
        </p:txBody>
      </p:sp>
    </p:spTree>
    <p:extLst>
      <p:ext uri="{BB962C8B-B14F-4D97-AF65-F5344CB8AC3E}">
        <p14:creationId xmlns:p14="http://schemas.microsoft.com/office/powerpoint/2010/main" val="3515199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175558"/>
            <a:ext cx="10515600" cy="1325563"/>
          </a:xfrm>
        </p:spPr>
        <p:txBody>
          <a:bodyPr/>
          <a:lstStyle/>
          <a:p>
            <a:pPr algn="ctr"/>
            <a:r>
              <a:rPr lang="hu-HU" i="1" dirty="0" smtClean="0"/>
              <a:t>Viszlát jövő szerdán!</a:t>
            </a:r>
            <a:endParaRPr lang="hu-HU" i="1" dirty="0"/>
          </a:p>
        </p:txBody>
      </p:sp>
    </p:spTree>
    <p:extLst>
      <p:ext uri="{BB962C8B-B14F-4D97-AF65-F5344CB8AC3E}">
        <p14:creationId xmlns:p14="http://schemas.microsoft.com/office/powerpoint/2010/main" val="232996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Előző órához:</a:t>
            </a:r>
            <a:endParaRPr lang="hu-HU" dirty="0"/>
          </a:p>
        </p:txBody>
      </p:sp>
      <p:sp>
        <p:nvSpPr>
          <p:cNvPr id="3" name="Tartalom helye 2"/>
          <p:cNvSpPr>
            <a:spLocks noGrp="1"/>
          </p:cNvSpPr>
          <p:nvPr>
            <p:ph idx="1"/>
          </p:nvPr>
        </p:nvSpPr>
        <p:spPr/>
        <p:txBody>
          <a:bodyPr/>
          <a:lstStyle/>
          <a:p>
            <a:r>
              <a:rPr lang="hu-HU" dirty="0" smtClean="0"/>
              <a:t>Családfákról és </a:t>
            </a:r>
            <a:r>
              <a:rPr lang="hu-HU" dirty="0" err="1" smtClean="0"/>
              <a:t>izoglosszákról</a:t>
            </a:r>
            <a:r>
              <a:rPr lang="hu-HU" dirty="0" smtClean="0"/>
              <a:t>: elkezdtem írni valamit</a:t>
            </a:r>
          </a:p>
          <a:p>
            <a:endParaRPr lang="hu-HU" dirty="0" smtClean="0"/>
          </a:p>
          <a:p>
            <a:r>
              <a:rPr lang="hu-HU" dirty="0" smtClean="0"/>
              <a:t>Általános nyelvészeti kérdések </a:t>
            </a:r>
            <a:r>
              <a:rPr lang="hu-HU" dirty="0" err="1" smtClean="0"/>
              <a:t>Bennett</a:t>
            </a:r>
            <a:r>
              <a:rPr lang="hu-HU" dirty="0" smtClean="0"/>
              <a:t> 1. fejezetével kapcsolatban?</a:t>
            </a:r>
          </a:p>
          <a:p>
            <a:endParaRPr lang="hu-HU" dirty="0"/>
          </a:p>
          <a:p>
            <a:r>
              <a:rPr lang="hu-HU" dirty="0" err="1" smtClean="0"/>
              <a:t>Huehnergard</a:t>
            </a:r>
            <a:r>
              <a:rPr lang="hu-HU" dirty="0" smtClean="0"/>
              <a:t> </a:t>
            </a:r>
            <a:r>
              <a:rPr lang="hu-HU" dirty="0" err="1" smtClean="0"/>
              <a:t>in</a:t>
            </a:r>
            <a:r>
              <a:rPr lang="hu-HU" dirty="0" smtClean="0"/>
              <a:t> </a:t>
            </a:r>
            <a:r>
              <a:rPr lang="hu-HU" i="1" dirty="0" err="1" smtClean="0"/>
              <a:t>Beyond</a:t>
            </a:r>
            <a:r>
              <a:rPr lang="hu-HU" i="1" dirty="0" smtClean="0"/>
              <a:t> Babel</a:t>
            </a:r>
            <a:r>
              <a:rPr lang="hu-HU" dirty="0" smtClean="0"/>
              <a:t>? Sok mindenre visszatérünk még.</a:t>
            </a:r>
            <a:endParaRPr lang="hu-HU" dirty="0"/>
          </a:p>
        </p:txBody>
      </p:sp>
    </p:spTree>
    <p:extLst>
      <p:ext uri="{BB962C8B-B14F-4D97-AF65-F5344CB8AC3E}">
        <p14:creationId xmlns:p14="http://schemas.microsoft.com/office/powerpoint/2010/main" val="57882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is a „bibliai héber”?</a:t>
            </a:r>
            <a:endParaRPr lang="hu-HU" dirty="0"/>
          </a:p>
        </p:txBody>
      </p:sp>
      <p:sp>
        <p:nvSpPr>
          <p:cNvPr id="3" name="Szöveg helye 2"/>
          <p:cNvSpPr>
            <a:spLocks noGrp="1"/>
          </p:cNvSpPr>
          <p:nvPr>
            <p:ph type="body" idx="1"/>
          </p:nvPr>
        </p:nvSpPr>
        <p:spPr/>
        <p:txBody>
          <a:bodyPr/>
          <a:lstStyle/>
          <a:p>
            <a:endParaRPr lang="hu-HU"/>
          </a:p>
        </p:txBody>
      </p:sp>
    </p:spTree>
    <p:extLst>
      <p:ext uri="{BB962C8B-B14F-4D97-AF65-F5344CB8AC3E}">
        <p14:creationId xmlns:p14="http://schemas.microsoft.com/office/powerpoint/2010/main" val="244968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 is a „bibliai héber”?</a:t>
            </a:r>
          </a:p>
        </p:txBody>
      </p:sp>
      <p:sp>
        <p:nvSpPr>
          <p:cNvPr id="3" name="Tartalom helye 2"/>
          <p:cNvSpPr>
            <a:spLocks noGrp="1"/>
          </p:cNvSpPr>
          <p:nvPr>
            <p:ph idx="1"/>
          </p:nvPr>
        </p:nvSpPr>
        <p:spPr/>
        <p:txBody>
          <a:bodyPr/>
          <a:lstStyle/>
          <a:p>
            <a:endParaRPr lang="hu-HU" dirty="0" smtClean="0"/>
          </a:p>
          <a:p>
            <a:r>
              <a:rPr lang="hu-HU" dirty="0" smtClean="0"/>
              <a:t>Kiejtés (fonetika-fonológia):</a:t>
            </a:r>
            <a:br>
              <a:rPr lang="hu-HU" dirty="0" smtClean="0"/>
            </a:br>
            <a:r>
              <a:rPr lang="hu-HU" dirty="0" smtClean="0"/>
              <a:t>		reneszánsz-teológiai, izraeli, stb. hatások </a:t>
            </a:r>
          </a:p>
          <a:p>
            <a:pPr marL="0" indent="0">
              <a:buNone/>
            </a:pPr>
            <a:r>
              <a:rPr lang="hu-HU" dirty="0"/>
              <a:t>	</a:t>
            </a:r>
            <a:r>
              <a:rPr lang="hu-HU" dirty="0" smtClean="0"/>
              <a:t>	</a:t>
            </a:r>
            <a:r>
              <a:rPr lang="hu-HU" i="1" dirty="0" smtClean="0"/>
              <a:t>vs.</a:t>
            </a:r>
            <a:r>
              <a:rPr lang="hu-HU" dirty="0" smtClean="0"/>
              <a:t> </a:t>
            </a:r>
            <a:r>
              <a:rPr lang="hu-HU" dirty="0" err="1" smtClean="0"/>
              <a:t>askenázi</a:t>
            </a:r>
            <a:r>
              <a:rPr lang="hu-HU" dirty="0" smtClean="0"/>
              <a:t>, </a:t>
            </a:r>
            <a:r>
              <a:rPr lang="hu-HU" dirty="0" err="1" smtClean="0"/>
              <a:t>szfaradi</a:t>
            </a:r>
            <a:r>
              <a:rPr lang="hu-HU" dirty="0" smtClean="0"/>
              <a:t>, jemeni… </a:t>
            </a:r>
          </a:p>
          <a:p>
            <a:endParaRPr lang="hu-HU" dirty="0"/>
          </a:p>
          <a:p>
            <a:r>
              <a:rPr lang="hu-HU" dirty="0" smtClean="0"/>
              <a:t>Szöveg (fonológia, morfológia, szintaxis…):</a:t>
            </a:r>
            <a:br>
              <a:rPr lang="hu-HU" dirty="0" smtClean="0"/>
            </a:br>
            <a:r>
              <a:rPr lang="hu-HU" dirty="0" smtClean="0"/>
              <a:t>		„</a:t>
            </a:r>
            <a:r>
              <a:rPr lang="hu-HU" dirty="0" err="1" smtClean="0"/>
              <a:t>Tiberiasi</a:t>
            </a:r>
            <a:r>
              <a:rPr lang="hu-HU" dirty="0" smtClean="0"/>
              <a:t> héber” (TH), „</a:t>
            </a:r>
            <a:r>
              <a:rPr lang="hu-HU" dirty="0" err="1" smtClean="0"/>
              <a:t>maszoretikus</a:t>
            </a:r>
            <a:r>
              <a:rPr lang="hu-HU" dirty="0" smtClean="0"/>
              <a:t> héber”</a:t>
            </a:r>
          </a:p>
          <a:p>
            <a:endParaRPr lang="hu-HU" dirty="0" smtClean="0"/>
          </a:p>
          <a:p>
            <a:r>
              <a:rPr lang="hu-HU" dirty="0" smtClean="0"/>
              <a:t>„</a:t>
            </a:r>
            <a:r>
              <a:rPr lang="hu-HU" dirty="0" err="1" smtClean="0"/>
              <a:t>Historical</a:t>
            </a:r>
            <a:r>
              <a:rPr lang="hu-HU" dirty="0" smtClean="0"/>
              <a:t> </a:t>
            </a:r>
            <a:r>
              <a:rPr lang="hu-HU" dirty="0" err="1" smtClean="0"/>
              <a:t>Hebrew</a:t>
            </a:r>
            <a:r>
              <a:rPr lang="hu-HU" dirty="0" smtClean="0"/>
              <a:t>”, „</a:t>
            </a:r>
            <a:r>
              <a:rPr lang="hu-HU" dirty="0" err="1" smtClean="0"/>
              <a:t>Judean</a:t>
            </a:r>
            <a:r>
              <a:rPr lang="hu-HU" dirty="0" smtClean="0"/>
              <a:t> </a:t>
            </a:r>
            <a:r>
              <a:rPr lang="hu-HU" dirty="0" err="1" smtClean="0"/>
              <a:t>Canaanite</a:t>
            </a:r>
            <a:r>
              <a:rPr lang="hu-HU" dirty="0" smtClean="0"/>
              <a:t>”, „</a:t>
            </a:r>
            <a:r>
              <a:rPr lang="hu-HU" dirty="0" err="1" smtClean="0"/>
              <a:t>Iron</a:t>
            </a:r>
            <a:r>
              <a:rPr lang="hu-HU" dirty="0" smtClean="0"/>
              <a:t> </a:t>
            </a:r>
            <a:r>
              <a:rPr lang="hu-HU" dirty="0" err="1" smtClean="0"/>
              <a:t>Age</a:t>
            </a:r>
            <a:r>
              <a:rPr lang="hu-HU" dirty="0" smtClean="0"/>
              <a:t> </a:t>
            </a:r>
            <a:r>
              <a:rPr lang="hu-HU" dirty="0" err="1" smtClean="0"/>
              <a:t>Literary</a:t>
            </a:r>
            <a:r>
              <a:rPr lang="hu-HU" dirty="0" smtClean="0"/>
              <a:t> </a:t>
            </a:r>
            <a:r>
              <a:rPr lang="hu-HU" dirty="0" err="1" smtClean="0"/>
              <a:t>Hebrew</a:t>
            </a:r>
            <a:r>
              <a:rPr lang="hu-HU" dirty="0" smtClean="0"/>
              <a:t>”</a:t>
            </a:r>
            <a:endParaRPr lang="hu-HU" dirty="0"/>
          </a:p>
        </p:txBody>
      </p:sp>
    </p:spTree>
    <p:extLst>
      <p:ext uri="{BB962C8B-B14F-4D97-AF65-F5344CB8AC3E}">
        <p14:creationId xmlns:p14="http://schemas.microsoft.com/office/powerpoint/2010/main" val="270175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Kiejtési hagyományok 		</a:t>
            </a:r>
            <a:r>
              <a:rPr lang="hu-HU" sz="2200" i="1" dirty="0" smtClean="0"/>
              <a:t>(Forrás: </a:t>
            </a:r>
            <a:r>
              <a:rPr lang="en-US" sz="2200" i="1" dirty="0" err="1" smtClean="0"/>
              <a:t>Encyclopaedia</a:t>
            </a:r>
            <a:r>
              <a:rPr lang="en-US" sz="2200" i="1" dirty="0" smtClean="0"/>
              <a:t> </a:t>
            </a:r>
            <a:r>
              <a:rPr lang="en-US" sz="2200" i="1" dirty="0"/>
              <a:t>Judaica</a:t>
            </a:r>
            <a:r>
              <a:rPr lang="hu-HU" sz="2200" i="1" dirty="0" smtClean="0"/>
              <a:t>)</a:t>
            </a:r>
            <a:endParaRPr lang="hu-HU" sz="2200" i="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999" y="1690688"/>
            <a:ext cx="5588001" cy="492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09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0"/>
            <a:ext cx="10515600" cy="1019331"/>
          </a:xfrm>
        </p:spPr>
        <p:txBody>
          <a:bodyPr/>
          <a:lstStyle/>
          <a:p>
            <a:r>
              <a:rPr lang="hu-HU" dirty="0">
                <a:solidFill>
                  <a:prstClr val="black"/>
                </a:solidFill>
              </a:rPr>
              <a:t>Kiejtési hagyományok 		</a:t>
            </a:r>
            <a:r>
              <a:rPr lang="hu-HU" sz="2200" i="1" dirty="0">
                <a:solidFill>
                  <a:prstClr val="black"/>
                </a:solidFill>
              </a:rPr>
              <a:t>(Forrás: </a:t>
            </a:r>
            <a:r>
              <a:rPr lang="en-US" sz="2200" i="1" dirty="0" err="1">
                <a:solidFill>
                  <a:prstClr val="black"/>
                </a:solidFill>
              </a:rPr>
              <a:t>Encyclopaedia</a:t>
            </a:r>
            <a:r>
              <a:rPr lang="en-US" sz="2200" i="1" dirty="0">
                <a:solidFill>
                  <a:prstClr val="black"/>
                </a:solidFill>
              </a:rPr>
              <a:t> Judaica</a:t>
            </a:r>
            <a:r>
              <a:rPr lang="hu-HU" sz="2200" i="1" dirty="0">
                <a:solidFill>
                  <a:prstClr val="black"/>
                </a:solidFill>
              </a:rPr>
              <a:t>)</a:t>
            </a:r>
            <a:endParaRPr lang="hu-HU"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759" y="1133999"/>
            <a:ext cx="8572501" cy="57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12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a:lnSpc>
                <a:spcPct val="110000"/>
              </a:lnSpc>
            </a:pPr>
            <a:r>
              <a:rPr lang="en-US" dirty="0"/>
              <a:t>“One who wishes to be ‘free of the bonds of </a:t>
            </a:r>
            <a:r>
              <a:rPr lang="en-US" dirty="0" err="1"/>
              <a:t>Masorah</a:t>
            </a:r>
            <a:r>
              <a:rPr lang="en-US" dirty="0"/>
              <a:t>’ and to build a complete grammatical description of Biblical Hebrew on the basis of the text as given in the consonants alone (without the pointing) in the books of the Hebrew Bible, assuming that in this way he will be able to describe the language in its ‘original’ form, meaning its form ‘before the </a:t>
            </a:r>
            <a:r>
              <a:rPr lang="en-US" dirty="0" err="1"/>
              <a:t>Masorah</a:t>
            </a:r>
            <a:r>
              <a:rPr lang="en-US" dirty="0"/>
              <a:t>’ – such a person in indulging in fantasy.” </a:t>
            </a:r>
            <a:endParaRPr lang="hu-HU" dirty="0" smtClean="0"/>
          </a:p>
          <a:p>
            <a:pPr marL="0" indent="0" algn="r">
              <a:lnSpc>
                <a:spcPct val="110000"/>
              </a:lnSpc>
              <a:buNone/>
            </a:pPr>
            <a:r>
              <a:rPr lang="hu-HU" dirty="0"/>
              <a:t>	</a:t>
            </a:r>
            <a:r>
              <a:rPr lang="hu-HU" dirty="0" smtClean="0"/>
              <a:t>(</a:t>
            </a:r>
            <a:r>
              <a:rPr lang="en-US" dirty="0"/>
              <a:t>Ze’ev </a:t>
            </a:r>
            <a:r>
              <a:rPr lang="en-US" dirty="0" smtClean="0"/>
              <a:t>Ben-</a:t>
            </a:r>
            <a:r>
              <a:rPr lang="en-US" dirty="0" err="1" smtClean="0"/>
              <a:t>Hayyim</a:t>
            </a:r>
            <a:r>
              <a:rPr lang="hu-HU" dirty="0" smtClean="0"/>
              <a:t> 2000:4)</a:t>
            </a:r>
            <a:endParaRPr lang="hu-HU" dirty="0"/>
          </a:p>
        </p:txBody>
      </p:sp>
    </p:spTree>
    <p:extLst>
      <p:ext uri="{BB962C8B-B14F-4D97-AF65-F5344CB8AC3E}">
        <p14:creationId xmlns:p14="http://schemas.microsoft.com/office/powerpoint/2010/main" val="113877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Szamaritánus héber</a:t>
            </a:r>
            <a:endParaRPr lang="hu-HU" dirty="0"/>
          </a:p>
        </p:txBody>
      </p:sp>
      <p:sp>
        <p:nvSpPr>
          <p:cNvPr id="3" name="Tartalom helye 2"/>
          <p:cNvSpPr>
            <a:spLocks noGrp="1"/>
          </p:cNvSpPr>
          <p:nvPr>
            <p:ph idx="1"/>
          </p:nvPr>
        </p:nvSpPr>
        <p:spPr/>
        <p:txBody>
          <a:bodyPr/>
          <a:lstStyle/>
          <a:p>
            <a:pPr marL="0" indent="0">
              <a:buNone/>
            </a:pPr>
            <a:r>
              <a:rPr lang="hu-HU" dirty="0" err="1"/>
              <a:t>Perfect</a:t>
            </a:r>
            <a:endParaRPr lang="hu-HU" dirty="0"/>
          </a:p>
          <a:p>
            <a:pPr marL="0" indent="0">
              <a:buNone/>
            </a:pPr>
            <a:endParaRPr lang="hu-HU" dirty="0"/>
          </a:p>
          <a:p>
            <a:pPr marL="0" indent="0">
              <a:buNone/>
            </a:pPr>
            <a:r>
              <a:rPr lang="hu-HU" dirty="0"/>
              <a:t>	</a:t>
            </a:r>
            <a:r>
              <a:rPr lang="hu-HU" dirty="0" smtClean="0"/>
              <a:t>	</a:t>
            </a:r>
            <a:r>
              <a:rPr lang="hu-HU" b="1" dirty="0" err="1"/>
              <a:t>S</a:t>
            </a:r>
            <a:r>
              <a:rPr lang="hu-HU" b="1" dirty="0" err="1" smtClean="0"/>
              <a:t>ingular</a:t>
            </a:r>
            <a:r>
              <a:rPr lang="hu-HU" b="1" dirty="0"/>
              <a:t>			</a:t>
            </a:r>
            <a:r>
              <a:rPr lang="hu-HU" b="1" dirty="0" err="1" smtClean="0"/>
              <a:t>Plural</a:t>
            </a:r>
            <a:endParaRPr lang="hu-HU" b="1" dirty="0"/>
          </a:p>
          <a:p>
            <a:pPr marL="0" indent="0">
              <a:buNone/>
            </a:pPr>
            <a:r>
              <a:rPr lang="hu-HU" dirty="0"/>
              <a:t>1st	</a:t>
            </a:r>
            <a:r>
              <a:rPr lang="hu-HU" dirty="0" smtClean="0"/>
              <a:t>	</a:t>
            </a:r>
            <a:r>
              <a:rPr lang="hu-HU" dirty="0" err="1" smtClean="0"/>
              <a:t>få</a:t>
            </a:r>
            <a:r>
              <a:rPr lang="hu-HU" dirty="0" smtClean="0"/>
              <a:t>:</a:t>
            </a:r>
            <a:r>
              <a:rPr lang="hu-HU" dirty="0" err="1" smtClean="0"/>
              <a:t>qådti</a:t>
            </a:r>
            <a:r>
              <a:rPr lang="hu-HU" dirty="0"/>
              <a:t>	</a:t>
            </a:r>
            <a:r>
              <a:rPr lang="he-IL" dirty="0"/>
              <a:t>פקדתי		</a:t>
            </a:r>
            <a:r>
              <a:rPr lang="hu-HU" dirty="0" err="1"/>
              <a:t>få</a:t>
            </a:r>
            <a:r>
              <a:rPr lang="hu-HU" dirty="0"/>
              <a:t>:</a:t>
            </a:r>
            <a:r>
              <a:rPr lang="hu-HU" dirty="0" err="1"/>
              <a:t>qådnu</a:t>
            </a:r>
            <a:r>
              <a:rPr lang="hu-HU" dirty="0"/>
              <a:t>	</a:t>
            </a:r>
            <a:r>
              <a:rPr lang="hu-HU" dirty="0" smtClean="0"/>
              <a:t>	</a:t>
            </a:r>
            <a:r>
              <a:rPr lang="he-IL" dirty="0" smtClean="0"/>
              <a:t>פקדנו</a:t>
            </a:r>
            <a:endParaRPr lang="he-IL" dirty="0"/>
          </a:p>
          <a:p>
            <a:pPr marL="0" indent="0">
              <a:buNone/>
            </a:pPr>
            <a:r>
              <a:rPr lang="he-IL" dirty="0"/>
              <a:t>2</a:t>
            </a:r>
            <a:r>
              <a:rPr lang="hu-HU" dirty="0" err="1"/>
              <a:t>nd</a:t>
            </a:r>
            <a:r>
              <a:rPr lang="hu-HU" dirty="0"/>
              <a:t> </a:t>
            </a:r>
            <a:r>
              <a:rPr lang="hu-HU" dirty="0" err="1"/>
              <a:t>masc</a:t>
            </a:r>
            <a:r>
              <a:rPr lang="hu-HU" dirty="0"/>
              <a:t>.	</a:t>
            </a:r>
            <a:r>
              <a:rPr lang="hu-HU" dirty="0" err="1"/>
              <a:t>få</a:t>
            </a:r>
            <a:r>
              <a:rPr lang="hu-HU" dirty="0"/>
              <a:t>:</a:t>
            </a:r>
            <a:r>
              <a:rPr lang="hu-HU" dirty="0" err="1"/>
              <a:t>qådtå</a:t>
            </a:r>
            <a:r>
              <a:rPr lang="hu-HU" dirty="0"/>
              <a:t>	</a:t>
            </a:r>
            <a:r>
              <a:rPr lang="he-IL" dirty="0"/>
              <a:t>פקדת		</a:t>
            </a:r>
            <a:r>
              <a:rPr lang="hu-HU" dirty="0" err="1"/>
              <a:t>få</a:t>
            </a:r>
            <a:r>
              <a:rPr lang="hu-HU" dirty="0"/>
              <a:t>:</a:t>
            </a:r>
            <a:r>
              <a:rPr lang="hu-HU" dirty="0" err="1"/>
              <a:t>qådtimma</a:t>
            </a:r>
            <a:r>
              <a:rPr lang="hu-HU" dirty="0"/>
              <a:t>	</a:t>
            </a:r>
            <a:r>
              <a:rPr lang="he-IL" dirty="0"/>
              <a:t>פקדתם</a:t>
            </a:r>
          </a:p>
          <a:p>
            <a:pPr marL="0" indent="0">
              <a:buNone/>
            </a:pPr>
            <a:r>
              <a:rPr lang="he-IL" dirty="0"/>
              <a:t>2</a:t>
            </a:r>
            <a:r>
              <a:rPr lang="hu-HU" dirty="0" err="1"/>
              <a:t>nd</a:t>
            </a:r>
            <a:r>
              <a:rPr lang="hu-HU" dirty="0"/>
              <a:t> </a:t>
            </a:r>
            <a:r>
              <a:rPr lang="hu-HU" dirty="0" err="1"/>
              <a:t>fem</a:t>
            </a:r>
            <a:r>
              <a:rPr lang="hu-HU" dirty="0"/>
              <a:t>.	</a:t>
            </a:r>
            <a:r>
              <a:rPr lang="hu-HU" dirty="0" err="1"/>
              <a:t>få</a:t>
            </a:r>
            <a:r>
              <a:rPr lang="hu-HU" dirty="0"/>
              <a:t>:</a:t>
            </a:r>
            <a:r>
              <a:rPr lang="hu-HU" dirty="0" err="1"/>
              <a:t>qådti</a:t>
            </a:r>
            <a:r>
              <a:rPr lang="hu-HU" dirty="0"/>
              <a:t>	</a:t>
            </a:r>
            <a:r>
              <a:rPr lang="he-IL" dirty="0"/>
              <a:t>פקדת		</a:t>
            </a:r>
            <a:r>
              <a:rPr lang="hu-HU" dirty="0" err="1"/>
              <a:t>få</a:t>
            </a:r>
            <a:r>
              <a:rPr lang="hu-HU" dirty="0"/>
              <a:t>:</a:t>
            </a:r>
            <a:r>
              <a:rPr lang="hu-HU" dirty="0" err="1"/>
              <a:t>qådtən</a:t>
            </a:r>
            <a:r>
              <a:rPr lang="hu-HU" dirty="0"/>
              <a:t>	</a:t>
            </a:r>
            <a:r>
              <a:rPr lang="hu-HU" dirty="0" smtClean="0"/>
              <a:t>	</a:t>
            </a:r>
            <a:r>
              <a:rPr lang="he-IL" dirty="0" smtClean="0"/>
              <a:t>פקדתן</a:t>
            </a:r>
            <a:endParaRPr lang="he-IL" dirty="0"/>
          </a:p>
          <a:p>
            <a:pPr marL="0" indent="0">
              <a:buNone/>
            </a:pPr>
            <a:r>
              <a:rPr lang="he-IL" dirty="0"/>
              <a:t>3</a:t>
            </a:r>
            <a:r>
              <a:rPr lang="hu-HU" dirty="0" err="1"/>
              <a:t>rd</a:t>
            </a:r>
            <a:r>
              <a:rPr lang="hu-HU" dirty="0"/>
              <a:t> </a:t>
            </a:r>
            <a:r>
              <a:rPr lang="hu-HU" dirty="0" err="1"/>
              <a:t>masc</a:t>
            </a:r>
            <a:r>
              <a:rPr lang="hu-HU" dirty="0"/>
              <a:t>.	</a:t>
            </a:r>
            <a:r>
              <a:rPr lang="hu-HU" dirty="0" err="1" smtClean="0"/>
              <a:t>få</a:t>
            </a:r>
            <a:r>
              <a:rPr lang="hu-HU" dirty="0" smtClean="0"/>
              <a:t>:</a:t>
            </a:r>
            <a:r>
              <a:rPr lang="hu-HU" dirty="0" err="1" smtClean="0"/>
              <a:t>qåd</a:t>
            </a:r>
            <a:r>
              <a:rPr lang="hu-HU" dirty="0" smtClean="0"/>
              <a:t>	</a:t>
            </a:r>
            <a:r>
              <a:rPr lang="hu-HU" dirty="0"/>
              <a:t>	</a:t>
            </a:r>
            <a:r>
              <a:rPr lang="he-IL" dirty="0"/>
              <a:t>פקד		</a:t>
            </a:r>
            <a:r>
              <a:rPr lang="hu-HU" dirty="0" err="1"/>
              <a:t>få</a:t>
            </a:r>
            <a:r>
              <a:rPr lang="hu-HU" dirty="0"/>
              <a:t>:</a:t>
            </a:r>
            <a:r>
              <a:rPr lang="hu-HU" dirty="0" err="1"/>
              <a:t>qå</a:t>
            </a:r>
            <a:r>
              <a:rPr lang="hu-HU" dirty="0"/>
              <a:t>:du	</a:t>
            </a:r>
            <a:r>
              <a:rPr lang="hu-HU" dirty="0" smtClean="0"/>
              <a:t>	</a:t>
            </a:r>
            <a:r>
              <a:rPr lang="he-IL" dirty="0" smtClean="0"/>
              <a:t>פקדו</a:t>
            </a:r>
            <a:endParaRPr lang="he-IL" dirty="0"/>
          </a:p>
          <a:p>
            <a:pPr marL="0" indent="0">
              <a:buNone/>
            </a:pPr>
            <a:r>
              <a:rPr lang="he-IL" dirty="0"/>
              <a:t>3</a:t>
            </a:r>
            <a:r>
              <a:rPr lang="hu-HU" dirty="0" err="1"/>
              <a:t>rd</a:t>
            </a:r>
            <a:r>
              <a:rPr lang="hu-HU" dirty="0"/>
              <a:t> </a:t>
            </a:r>
            <a:r>
              <a:rPr lang="hu-HU" dirty="0" err="1"/>
              <a:t>fem</a:t>
            </a:r>
            <a:r>
              <a:rPr lang="hu-HU" dirty="0"/>
              <a:t>.	</a:t>
            </a:r>
            <a:r>
              <a:rPr lang="hu-HU" dirty="0" err="1"/>
              <a:t>få</a:t>
            </a:r>
            <a:r>
              <a:rPr lang="hu-HU" dirty="0"/>
              <a:t>:</a:t>
            </a:r>
            <a:r>
              <a:rPr lang="hu-HU" dirty="0" err="1"/>
              <a:t>qå</a:t>
            </a:r>
            <a:r>
              <a:rPr lang="hu-HU" dirty="0"/>
              <a:t>:</a:t>
            </a:r>
            <a:r>
              <a:rPr lang="hu-HU" dirty="0" err="1"/>
              <a:t>då</a:t>
            </a:r>
            <a:r>
              <a:rPr lang="hu-HU" dirty="0"/>
              <a:t>/a	</a:t>
            </a:r>
            <a:r>
              <a:rPr lang="he-IL" dirty="0"/>
              <a:t>פקדה		</a:t>
            </a:r>
            <a:r>
              <a:rPr lang="hu-HU" dirty="0" err="1"/>
              <a:t>få</a:t>
            </a:r>
            <a:r>
              <a:rPr lang="hu-HU" dirty="0"/>
              <a:t>:</a:t>
            </a:r>
            <a:r>
              <a:rPr lang="hu-HU" dirty="0" err="1"/>
              <a:t>qå</a:t>
            </a:r>
            <a:r>
              <a:rPr lang="hu-HU" dirty="0"/>
              <a:t>:du	</a:t>
            </a:r>
            <a:r>
              <a:rPr lang="hu-HU" dirty="0" smtClean="0"/>
              <a:t>	</a:t>
            </a:r>
            <a:r>
              <a:rPr lang="he-IL" dirty="0" smtClean="0"/>
              <a:t>פקדו</a:t>
            </a:r>
            <a:endParaRPr lang="he-IL" dirty="0"/>
          </a:p>
          <a:p>
            <a:pPr marL="0" indent="0">
              <a:buNone/>
            </a:pPr>
            <a:endParaRPr lang="he-IL" dirty="0"/>
          </a:p>
          <a:p>
            <a:pPr marL="0" indent="0">
              <a:buNone/>
            </a:pPr>
            <a:endParaRPr lang="hu-HU" dirty="0"/>
          </a:p>
        </p:txBody>
      </p:sp>
    </p:spTree>
    <p:extLst>
      <p:ext uri="{BB962C8B-B14F-4D97-AF65-F5344CB8AC3E}">
        <p14:creationId xmlns:p14="http://schemas.microsoft.com/office/powerpoint/2010/main" val="416886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Szamaritánus héber</a:t>
            </a:r>
          </a:p>
        </p:txBody>
      </p:sp>
      <p:sp>
        <p:nvSpPr>
          <p:cNvPr id="3" name="Tartalom helye 2"/>
          <p:cNvSpPr>
            <a:spLocks noGrp="1"/>
          </p:cNvSpPr>
          <p:nvPr>
            <p:ph idx="1"/>
          </p:nvPr>
        </p:nvSpPr>
        <p:spPr/>
        <p:txBody>
          <a:bodyPr/>
          <a:lstStyle/>
          <a:p>
            <a:pPr marL="0" indent="0">
              <a:buNone/>
            </a:pPr>
            <a:r>
              <a:rPr lang="hu-HU" dirty="0" err="1"/>
              <a:t>Imperfect</a:t>
            </a:r>
            <a:endParaRPr lang="hu-HU" dirty="0"/>
          </a:p>
          <a:p>
            <a:endParaRPr lang="hu-HU" dirty="0"/>
          </a:p>
          <a:p>
            <a:pPr marL="0" indent="0">
              <a:buNone/>
            </a:pPr>
            <a:r>
              <a:rPr lang="hu-HU" b="1" dirty="0" smtClean="0"/>
              <a:t>		</a:t>
            </a:r>
            <a:r>
              <a:rPr lang="hu-HU" b="1" dirty="0" err="1" smtClean="0"/>
              <a:t>Singular</a:t>
            </a:r>
            <a:r>
              <a:rPr lang="hu-HU" b="1" dirty="0"/>
              <a:t>			</a:t>
            </a:r>
            <a:r>
              <a:rPr lang="hu-HU" b="1" dirty="0" err="1"/>
              <a:t>Plural</a:t>
            </a:r>
            <a:r>
              <a:rPr lang="hu-HU" b="1" dirty="0"/>
              <a:t>	</a:t>
            </a:r>
          </a:p>
          <a:p>
            <a:pPr marL="0" indent="0">
              <a:buNone/>
            </a:pPr>
            <a:r>
              <a:rPr lang="hu-HU" dirty="0"/>
              <a:t>1st	</a:t>
            </a:r>
            <a:r>
              <a:rPr lang="hu-HU" dirty="0" smtClean="0"/>
              <a:t>	</a:t>
            </a:r>
            <a:r>
              <a:rPr lang="hu-HU" dirty="0" err="1" smtClean="0"/>
              <a:t>ifqåd</a:t>
            </a:r>
            <a:r>
              <a:rPr lang="hu-HU" dirty="0" smtClean="0"/>
              <a:t>	</a:t>
            </a:r>
            <a:r>
              <a:rPr lang="hu-HU" dirty="0"/>
              <a:t>	</a:t>
            </a:r>
            <a:r>
              <a:rPr lang="he-IL" dirty="0" smtClean="0"/>
              <a:t>אפקד</a:t>
            </a:r>
            <a:r>
              <a:rPr lang="he-IL" dirty="0"/>
              <a:t>		</a:t>
            </a:r>
            <a:r>
              <a:rPr lang="hu-HU" dirty="0" err="1" smtClean="0"/>
              <a:t>nifqåd</a:t>
            </a:r>
            <a:r>
              <a:rPr lang="hu-HU" dirty="0" smtClean="0"/>
              <a:t>			</a:t>
            </a:r>
            <a:r>
              <a:rPr lang="he-IL" dirty="0" smtClean="0"/>
              <a:t>נפקד</a:t>
            </a:r>
            <a:endParaRPr lang="he-IL" dirty="0"/>
          </a:p>
          <a:p>
            <a:pPr marL="0" indent="0">
              <a:buNone/>
            </a:pPr>
            <a:r>
              <a:rPr lang="he-IL" dirty="0"/>
              <a:t>2</a:t>
            </a:r>
            <a:r>
              <a:rPr lang="hu-HU" dirty="0" err="1"/>
              <a:t>nd</a:t>
            </a:r>
            <a:r>
              <a:rPr lang="hu-HU" dirty="0"/>
              <a:t> </a:t>
            </a:r>
            <a:r>
              <a:rPr lang="hu-HU" dirty="0" err="1"/>
              <a:t>masc</a:t>
            </a:r>
            <a:r>
              <a:rPr lang="hu-HU" dirty="0"/>
              <a:t>.	</a:t>
            </a:r>
            <a:r>
              <a:rPr lang="hu-HU" dirty="0" err="1" smtClean="0"/>
              <a:t>tifqåd</a:t>
            </a:r>
            <a:r>
              <a:rPr lang="hu-HU" dirty="0" smtClean="0"/>
              <a:t>	</a:t>
            </a:r>
            <a:r>
              <a:rPr lang="hu-HU" dirty="0"/>
              <a:t>	</a:t>
            </a:r>
            <a:r>
              <a:rPr lang="he-IL" dirty="0"/>
              <a:t>תפקד		</a:t>
            </a:r>
            <a:r>
              <a:rPr lang="hu-HU" dirty="0" err="1"/>
              <a:t>tifqå</a:t>
            </a:r>
            <a:r>
              <a:rPr lang="hu-HU" dirty="0"/>
              <a:t>:du, </a:t>
            </a:r>
            <a:r>
              <a:rPr lang="hu-HU" dirty="0" err="1"/>
              <a:t>tifqå</a:t>
            </a:r>
            <a:r>
              <a:rPr lang="hu-HU" dirty="0"/>
              <a:t>:</a:t>
            </a:r>
            <a:r>
              <a:rPr lang="hu-HU" dirty="0" err="1"/>
              <a:t>don</a:t>
            </a:r>
            <a:r>
              <a:rPr lang="hu-HU" dirty="0"/>
              <a:t>	</a:t>
            </a:r>
            <a:r>
              <a:rPr lang="he-IL" dirty="0"/>
              <a:t>תפקדו, </a:t>
            </a:r>
            <a:r>
              <a:rPr lang="he-IL" dirty="0" err="1"/>
              <a:t>תפקדון</a:t>
            </a:r>
            <a:endParaRPr lang="he-IL" dirty="0"/>
          </a:p>
          <a:p>
            <a:pPr marL="0" indent="0">
              <a:buNone/>
            </a:pPr>
            <a:r>
              <a:rPr lang="he-IL" dirty="0"/>
              <a:t>2</a:t>
            </a:r>
            <a:r>
              <a:rPr lang="hu-HU" dirty="0" err="1"/>
              <a:t>nd</a:t>
            </a:r>
            <a:r>
              <a:rPr lang="hu-HU" dirty="0"/>
              <a:t> </a:t>
            </a:r>
            <a:r>
              <a:rPr lang="hu-HU" dirty="0" err="1"/>
              <a:t>fem</a:t>
            </a:r>
            <a:r>
              <a:rPr lang="hu-HU" dirty="0"/>
              <a:t>.	</a:t>
            </a:r>
            <a:r>
              <a:rPr lang="hu-HU" dirty="0" err="1"/>
              <a:t>tifqå</a:t>
            </a:r>
            <a:r>
              <a:rPr lang="hu-HU" dirty="0"/>
              <a:t>:di	</a:t>
            </a:r>
            <a:r>
              <a:rPr lang="he-IL" dirty="0"/>
              <a:t>תפקדי		</a:t>
            </a:r>
            <a:r>
              <a:rPr lang="hu-HU" dirty="0" err="1" smtClean="0"/>
              <a:t>tifqå</a:t>
            </a:r>
            <a:r>
              <a:rPr lang="hu-HU" dirty="0" smtClean="0"/>
              <a:t>:</a:t>
            </a:r>
            <a:r>
              <a:rPr lang="hu-HU" dirty="0" err="1" smtClean="0"/>
              <a:t>dinna</a:t>
            </a:r>
            <a:r>
              <a:rPr lang="hu-HU" dirty="0" smtClean="0"/>
              <a:t>	</a:t>
            </a:r>
            <a:r>
              <a:rPr lang="hu-HU" dirty="0"/>
              <a:t>	</a:t>
            </a:r>
            <a:r>
              <a:rPr lang="he-IL" dirty="0"/>
              <a:t>תפקדנה</a:t>
            </a:r>
          </a:p>
          <a:p>
            <a:pPr marL="0" indent="0">
              <a:buNone/>
            </a:pPr>
            <a:r>
              <a:rPr lang="he-IL" dirty="0"/>
              <a:t>3</a:t>
            </a:r>
            <a:r>
              <a:rPr lang="hu-HU" dirty="0" err="1"/>
              <a:t>rd</a:t>
            </a:r>
            <a:r>
              <a:rPr lang="hu-HU" dirty="0"/>
              <a:t> </a:t>
            </a:r>
            <a:r>
              <a:rPr lang="hu-HU" dirty="0" err="1"/>
              <a:t>masc</a:t>
            </a:r>
            <a:r>
              <a:rPr lang="hu-HU" dirty="0"/>
              <a:t>.	</a:t>
            </a:r>
            <a:r>
              <a:rPr lang="hu-HU" dirty="0" err="1" smtClean="0"/>
              <a:t>Yifqåd</a:t>
            </a:r>
            <a:r>
              <a:rPr lang="hu-HU" dirty="0" smtClean="0"/>
              <a:t>	</a:t>
            </a:r>
            <a:r>
              <a:rPr lang="hu-HU" dirty="0"/>
              <a:t>	</a:t>
            </a:r>
            <a:r>
              <a:rPr lang="he-IL" dirty="0"/>
              <a:t>יפקד		</a:t>
            </a:r>
            <a:r>
              <a:rPr lang="hu-HU" dirty="0" err="1"/>
              <a:t>yifqå</a:t>
            </a:r>
            <a:r>
              <a:rPr lang="hu-HU" dirty="0"/>
              <a:t>:du, </a:t>
            </a:r>
            <a:r>
              <a:rPr lang="hu-HU" dirty="0" err="1"/>
              <a:t>yifqå</a:t>
            </a:r>
            <a:r>
              <a:rPr lang="hu-HU" dirty="0"/>
              <a:t>:</a:t>
            </a:r>
            <a:r>
              <a:rPr lang="hu-HU" dirty="0" err="1"/>
              <a:t>don</a:t>
            </a:r>
            <a:r>
              <a:rPr lang="hu-HU" dirty="0"/>
              <a:t>	</a:t>
            </a:r>
            <a:r>
              <a:rPr lang="he-IL" dirty="0"/>
              <a:t>יפקדו, </a:t>
            </a:r>
            <a:r>
              <a:rPr lang="he-IL" dirty="0" err="1"/>
              <a:t>יפקדון</a:t>
            </a:r>
            <a:endParaRPr lang="he-IL" dirty="0"/>
          </a:p>
          <a:p>
            <a:pPr marL="0" indent="0">
              <a:buNone/>
            </a:pPr>
            <a:r>
              <a:rPr lang="he-IL" dirty="0"/>
              <a:t>3</a:t>
            </a:r>
            <a:r>
              <a:rPr lang="hu-HU" dirty="0" err="1"/>
              <a:t>rd</a:t>
            </a:r>
            <a:r>
              <a:rPr lang="hu-HU" dirty="0"/>
              <a:t> </a:t>
            </a:r>
            <a:r>
              <a:rPr lang="hu-HU" dirty="0" err="1"/>
              <a:t>fem</a:t>
            </a:r>
            <a:r>
              <a:rPr lang="hu-HU" dirty="0"/>
              <a:t>.	</a:t>
            </a:r>
            <a:r>
              <a:rPr lang="hu-HU" dirty="0" err="1" smtClean="0"/>
              <a:t>tifqåd</a:t>
            </a:r>
            <a:r>
              <a:rPr lang="hu-HU" dirty="0" smtClean="0"/>
              <a:t>	</a:t>
            </a:r>
            <a:r>
              <a:rPr lang="hu-HU" dirty="0"/>
              <a:t>	</a:t>
            </a:r>
            <a:r>
              <a:rPr lang="he-IL" dirty="0"/>
              <a:t>תפקד		</a:t>
            </a:r>
            <a:r>
              <a:rPr lang="hu-HU" dirty="0" err="1" smtClean="0"/>
              <a:t>tifqå</a:t>
            </a:r>
            <a:r>
              <a:rPr lang="hu-HU" dirty="0" smtClean="0"/>
              <a:t>:</a:t>
            </a:r>
            <a:r>
              <a:rPr lang="hu-HU" dirty="0" err="1" smtClean="0"/>
              <a:t>dinna</a:t>
            </a:r>
            <a:r>
              <a:rPr lang="hu-HU" dirty="0" smtClean="0"/>
              <a:t>	</a:t>
            </a:r>
            <a:r>
              <a:rPr lang="hu-HU" dirty="0"/>
              <a:t>	</a:t>
            </a:r>
            <a:r>
              <a:rPr lang="he-IL" dirty="0"/>
              <a:t>תפקדנה</a:t>
            </a:r>
          </a:p>
          <a:p>
            <a:endParaRPr lang="hu-HU" dirty="0"/>
          </a:p>
        </p:txBody>
      </p:sp>
    </p:spTree>
    <p:extLst>
      <p:ext uri="{BB962C8B-B14F-4D97-AF65-F5344CB8AC3E}">
        <p14:creationId xmlns:p14="http://schemas.microsoft.com/office/powerpoint/2010/main" val="368142720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374</Words>
  <Application>Microsoft Office PowerPoint</Application>
  <PresentationFormat>Szélesvásznú</PresentationFormat>
  <Paragraphs>101</Paragraphs>
  <Slides>16</Slides>
  <Notes>1</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16</vt:i4>
      </vt:variant>
    </vt:vector>
  </HeadingPairs>
  <TitlesOfParts>
    <vt:vector size="22" baseType="lpstr">
      <vt:lpstr>Arial</vt:lpstr>
      <vt:lpstr>Calibri</vt:lpstr>
      <vt:lpstr>Calibri Light</vt:lpstr>
      <vt:lpstr>Courier New</vt:lpstr>
      <vt:lpstr>Times New Roman</vt:lpstr>
      <vt:lpstr>Office-téma</vt:lpstr>
      <vt:lpstr>Sémi összehasonlító nyelvészet</vt:lpstr>
      <vt:lpstr>Előző órához:</vt:lpstr>
      <vt:lpstr>Mi is a „bibliai héber”?</vt:lpstr>
      <vt:lpstr>Mi is a „bibliai héber”?</vt:lpstr>
      <vt:lpstr>Kiejtési hagyományok   (Forrás: Encyclopaedia Judaica)</vt:lpstr>
      <vt:lpstr>Kiejtési hagyományok   (Forrás: Encyclopaedia Judaica)</vt:lpstr>
      <vt:lpstr>PowerPoint bemutató</vt:lpstr>
      <vt:lpstr>Szamaritánus héber</vt:lpstr>
      <vt:lpstr>Szamaritánus héber</vt:lpstr>
      <vt:lpstr>Ugariti</vt:lpstr>
      <vt:lpstr>The West-Semitic language continuum</vt:lpstr>
      <vt:lpstr>The West-Semitic language continuum</vt:lpstr>
      <vt:lpstr>PowerPoint bemutató</vt:lpstr>
      <vt:lpstr>Házi feladat</vt:lpstr>
      <vt:lpstr>Következő órára: olvasandó + házi feladat</vt:lpstr>
      <vt:lpstr>Viszlát jövő szerdán!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 összehasonlító nyelvészet</dc:title>
  <dc:creator>birot</dc:creator>
  <cp:lastModifiedBy>birot</cp:lastModifiedBy>
  <cp:revision>92</cp:revision>
  <dcterms:created xsi:type="dcterms:W3CDTF">2014-09-09T08:41:25Z</dcterms:created>
  <dcterms:modified xsi:type="dcterms:W3CDTF">2014-10-01T17:19:26Z</dcterms:modified>
</cp:coreProperties>
</file>